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3" r:id="rId2"/>
    <p:sldId id="369" r:id="rId3"/>
    <p:sldId id="364" r:id="rId4"/>
    <p:sldId id="398" r:id="rId5"/>
    <p:sldId id="399" r:id="rId6"/>
    <p:sldId id="400" r:id="rId7"/>
    <p:sldId id="318" r:id="rId8"/>
    <p:sldId id="333" r:id="rId9"/>
    <p:sldId id="339" r:id="rId10"/>
    <p:sldId id="340" r:id="rId11"/>
    <p:sldId id="338" r:id="rId12"/>
    <p:sldId id="343" r:id="rId13"/>
    <p:sldId id="341" r:id="rId14"/>
    <p:sldId id="256" r:id="rId15"/>
    <p:sldId id="334" r:id="rId16"/>
    <p:sldId id="336" r:id="rId17"/>
    <p:sldId id="335" r:id="rId18"/>
    <p:sldId id="353" r:id="rId19"/>
    <p:sldId id="342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4" r:id="rId30"/>
    <p:sldId id="355" r:id="rId31"/>
    <p:sldId id="356" r:id="rId32"/>
    <p:sldId id="362" r:id="rId33"/>
    <p:sldId id="363" r:id="rId34"/>
    <p:sldId id="357" r:id="rId35"/>
    <p:sldId id="360" r:id="rId36"/>
    <p:sldId id="361" r:id="rId37"/>
    <p:sldId id="359" r:id="rId38"/>
    <p:sldId id="358" r:id="rId39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682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6" d="100"/>
          <a:sy n="116" d="100"/>
        </p:scale>
        <p:origin x="123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190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C057B-452A-A941-9897-63064F62AFF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A9776-D424-EE4F-8882-2FD318AC6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30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76015-5BB6-FA45-BA2D-9256B344AAC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46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A9776-D424-EE4F-8882-2FD318AC654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97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A9776-D424-EE4F-8882-2FD318AC654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63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1F47D5-1CAD-6541-B432-E858397E5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30CB18-04C7-5044-9157-C1CC0C736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BDEFE1-537A-F842-9046-3AF2D624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6BA1-D174-E143-AAC6-07342BA639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6C25B7-79C7-104C-9A3D-5340E5BE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384594-9D7F-6A45-B476-EB3E5494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B3E9-A8BC-E64B-9A2B-95AB56FF7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67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EA37A3-FEFA-674A-A1BB-92AE427A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2CCF18-C9D8-2242-8A31-076BA7AB4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39BB42-1F07-114A-8319-CD7D7DC5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6BA1-D174-E143-AAC6-07342BA639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80E680-795E-C840-9623-1EBDCD26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2FF4F6-1D63-1E4F-9624-B191DF28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B3E9-A8BC-E64B-9A2B-95AB56FF7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79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9560E6-BE08-FA49-8406-4D49FF669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E5B696-AB05-C540-BBE5-7E8CEFC7D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CA20CE-63FE-8E4F-ADBB-FC8D7042D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6BA1-D174-E143-AAC6-07342BA639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6FE550-53C0-5649-8411-3214132A3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77EBDA-2DC0-B549-B3AF-F640D915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B3E9-A8BC-E64B-9A2B-95AB56FF7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09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4084-E3BE-0F46-997F-DC616F52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F8776-5EAA-314A-ABD2-9C7A1FF9D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38EF2B-AE1F-E746-A542-E2F90068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6BA1-D174-E143-AAC6-07342BA639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2B5A79-E23C-BE4D-841C-0649C6E1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F55E91-37FD-7943-998E-B65CC661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B3E9-A8BC-E64B-9A2B-95AB56FF7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93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C2CAC4-9D72-3C4E-AD09-AFBC93291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10583F-8101-F543-9681-B191D9B35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D0B0CC-D884-6449-88AD-1ACDBDEA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6BA1-D174-E143-AAC6-07342BA639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50F396-7F7A-4044-B5B8-F0947336B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5CAC9-53CD-714A-8D90-552BFEF7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B3E9-A8BC-E64B-9A2B-95AB56FF7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88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A2652C-F2CD-9349-89F8-599C2EBA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7FB8BF-3AEB-0F4D-A233-55A7EADAA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671CFF-17E4-C544-B1E5-D5D20A0D1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EEF7EF-8875-1F4E-A353-245B85DC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6BA1-D174-E143-AAC6-07342BA639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180568-0953-D948-8EAE-32DE485A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4B07CD-A69A-7446-9D8E-774D42C9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B3E9-A8BC-E64B-9A2B-95AB56FF7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95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03257-76F0-9545-A4DB-D5041414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3D3C76-7F67-DC44-AC81-2802E3EF3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909730-8CB3-9645-9283-959B2D08B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E2C0FA-FBFB-3443-8847-7266D0E5E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5ECB513-F181-A74B-B3FE-C7C911BCD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AB14D1-D1F2-F741-8AEE-B84B3969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6BA1-D174-E143-AAC6-07342BA639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C9730A-DC34-6440-830B-9A2C3F9F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C0EEB1-E316-6346-BCDA-81DE8536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B3E9-A8BC-E64B-9A2B-95AB56FF7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84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414F1-9FC2-9648-8B5A-1C7125E54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7C21EE-73D6-A040-99C1-974FA193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6BA1-D174-E143-AAC6-07342BA639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A4E77D-A162-1B4F-8EAE-9B00D170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62D7AD-20AB-1C42-BFDF-3A7FA442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B3E9-A8BC-E64B-9A2B-95AB56FF7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8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FCBB76-30D3-7247-83E4-CA45A9E2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800" y="5991225"/>
            <a:ext cx="2743200" cy="365125"/>
          </a:xfrm>
        </p:spPr>
        <p:txBody>
          <a:bodyPr/>
          <a:lstStyle/>
          <a:p>
            <a:fld id="{06AC6BA1-D174-E143-AAC6-07342BA639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6544527-9D3C-AA47-BEDA-253296A9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689EDB-DD68-A04B-848E-533D03C8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B3E9-A8BC-E64B-9A2B-95AB56FF7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66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FC76F9-2CC2-574D-99F1-E1C0F6D0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7DC3B2-7674-D743-98BB-679F3A023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B57CFD-359C-5844-B168-412388EAF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545C1A-3853-0E4E-967F-B9118457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6BA1-D174-E143-AAC6-07342BA639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D3CBEE-741C-5641-9F3D-CF356B4A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53956D-B9A1-8548-9CEB-C8617D3D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B3E9-A8BC-E64B-9A2B-95AB56FF7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56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F7992-F338-E546-95DD-3111C67B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DD12151-78CE-3C48-BDAD-388189D0B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3D3129-C9B0-764C-B2DD-056FC7AE5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040946-C568-D74B-A0E9-DBB1BE88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6BA1-D174-E143-AAC6-07342BA639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9B0681-8629-2F43-A187-0606B4AF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BE5438-5281-F140-A8E5-5BAEDF57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B3E9-A8BC-E64B-9A2B-95AB56FF7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16D4F65-01EB-6342-8850-218CF240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D4CB6D-69EA-7B4A-B72F-5B684E382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249AB6-5EA6-564B-8E88-20FB3657C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6BA1-D174-E143-AAC6-07342BA639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0E7D89-CE5E-A24C-BCDD-F81E7ADB1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011A55-5871-E94F-ADFC-7BF3EC82B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8B3E9-A8BC-E64B-9A2B-95AB56FF7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37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svg"/><Relationship Id="rId7" Type="http://schemas.openxmlformats.org/officeDocument/2006/relationships/image" Target="../media/image3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4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5.png"/><Relationship Id="rId7" Type="http://schemas.openxmlformats.org/officeDocument/2006/relationships/image" Target="../media/image2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46.png"/><Relationship Id="rId4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5.png"/><Relationship Id="rId7" Type="http://schemas.openxmlformats.org/officeDocument/2006/relationships/image" Target="../media/image2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46.png"/><Relationship Id="rId4" Type="http://schemas.openxmlformats.org/officeDocument/2006/relationships/image" Target="../media/image3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2.svg"/><Relationship Id="rId7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4.sv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svg"/><Relationship Id="rId7" Type="http://schemas.openxmlformats.org/officeDocument/2006/relationships/image" Target="../media/image28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6.sv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5.png"/><Relationship Id="rId7" Type="http://schemas.openxmlformats.org/officeDocument/2006/relationships/image" Target="../media/image2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46.png"/><Relationship Id="rId4" Type="http://schemas.openxmlformats.org/officeDocument/2006/relationships/image" Target="../media/image3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.pn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3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8.png"/><Relationship Id="rId7" Type="http://schemas.openxmlformats.org/officeDocument/2006/relationships/image" Target="../media/image2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46.png"/><Relationship Id="rId10" Type="http://schemas.openxmlformats.org/officeDocument/2006/relationships/image" Target="../media/image32.svg"/><Relationship Id="rId4" Type="http://schemas.openxmlformats.org/officeDocument/2006/relationships/image" Target="../media/image59.svg"/><Relationship Id="rId9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2.sv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1.png"/><Relationship Id="rId7" Type="http://schemas.openxmlformats.org/officeDocument/2006/relationships/image" Target="../media/image4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61.sv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32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6685D32-189A-554B-838F-612FCE51D022}"/>
              </a:ext>
            </a:extLst>
          </p:cNvPr>
          <p:cNvGrpSpPr/>
          <p:nvPr/>
        </p:nvGrpSpPr>
        <p:grpSpPr>
          <a:xfrm rot="21439338">
            <a:off x="-328882" y="-910791"/>
            <a:ext cx="13170944" cy="1350000"/>
            <a:chOff x="-204395" y="61356"/>
            <a:chExt cx="13170945" cy="79819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640F00-3858-7940-97B2-9744B612D8FC}"/>
                </a:ext>
              </a:extLst>
            </p:cNvPr>
            <p:cNvSpPr/>
            <p:nvPr userDrawn="1"/>
          </p:nvSpPr>
          <p:spPr>
            <a:xfrm>
              <a:off x="-204395" y="84998"/>
              <a:ext cx="774550" cy="774550"/>
            </a:xfrm>
            <a:prstGeom prst="rect">
              <a:avLst/>
            </a:prstGeom>
            <a:solidFill>
              <a:srgbClr val="2A4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EABDC7A-B649-B047-9E4B-C0A65D09A685}"/>
                </a:ext>
              </a:extLst>
            </p:cNvPr>
            <p:cNvSpPr/>
            <p:nvPr userDrawn="1"/>
          </p:nvSpPr>
          <p:spPr>
            <a:xfrm>
              <a:off x="754828" y="84998"/>
              <a:ext cx="774550" cy="774550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72EBA4-F13F-E041-8A67-0C351D85CD4D}"/>
                </a:ext>
              </a:extLst>
            </p:cNvPr>
            <p:cNvSpPr/>
            <p:nvPr userDrawn="1"/>
          </p:nvSpPr>
          <p:spPr>
            <a:xfrm>
              <a:off x="1713155" y="84998"/>
              <a:ext cx="774550" cy="774550"/>
            </a:xfrm>
            <a:prstGeom prst="rect">
              <a:avLst/>
            </a:prstGeom>
            <a:solidFill>
              <a:srgbClr val="4C9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1D9C1E-ECC5-2C47-9141-1793FA54FCFE}"/>
                </a:ext>
              </a:extLst>
            </p:cNvPr>
            <p:cNvSpPr/>
            <p:nvPr userDrawn="1"/>
          </p:nvSpPr>
          <p:spPr>
            <a:xfrm>
              <a:off x="2671482" y="73177"/>
              <a:ext cx="774550" cy="774550"/>
            </a:xfrm>
            <a:prstGeom prst="rect">
              <a:avLst/>
            </a:prstGeom>
            <a:solidFill>
              <a:srgbClr val="E53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10EE59-269F-A04C-A5B1-5D6123530704}"/>
                </a:ext>
              </a:extLst>
            </p:cNvPr>
            <p:cNvSpPr/>
            <p:nvPr userDrawn="1"/>
          </p:nvSpPr>
          <p:spPr>
            <a:xfrm>
              <a:off x="3629809" y="73177"/>
              <a:ext cx="774550" cy="774550"/>
            </a:xfrm>
            <a:prstGeom prst="rect">
              <a:avLst/>
            </a:prstGeom>
            <a:solidFill>
              <a:srgbClr val="FD6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6D11DE-2BFB-B547-BAA6-3CE85BE78EC7}"/>
                </a:ext>
              </a:extLst>
            </p:cNvPr>
            <p:cNvSpPr/>
            <p:nvPr userDrawn="1"/>
          </p:nvSpPr>
          <p:spPr>
            <a:xfrm>
              <a:off x="4557660" y="73177"/>
              <a:ext cx="774550" cy="774550"/>
            </a:xfrm>
            <a:prstGeom prst="rect">
              <a:avLst/>
            </a:prstGeom>
            <a:solidFill>
              <a:srgbClr val="A90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F4DD79-1303-A949-855B-4678B56DF5B4}"/>
                </a:ext>
              </a:extLst>
            </p:cNvPr>
            <p:cNvSpPr/>
            <p:nvPr userDrawn="1"/>
          </p:nvSpPr>
          <p:spPr>
            <a:xfrm>
              <a:off x="5516883" y="73177"/>
              <a:ext cx="774550" cy="774550"/>
            </a:xfrm>
            <a:prstGeom prst="rect">
              <a:avLst/>
            </a:prstGeom>
            <a:solidFill>
              <a:srgbClr val="FDC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F30888-B509-6A44-A64E-A67BD88175C6}"/>
                </a:ext>
              </a:extLst>
            </p:cNvPr>
            <p:cNvSpPr/>
            <p:nvPr userDrawn="1"/>
          </p:nvSpPr>
          <p:spPr>
            <a:xfrm>
              <a:off x="6475210" y="73177"/>
              <a:ext cx="774550" cy="774550"/>
            </a:xfrm>
            <a:prstGeom prst="rect">
              <a:avLst/>
            </a:prstGeom>
            <a:solidFill>
              <a:srgbClr val="26B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B74FE7-9AD8-294F-8029-171D69B64301}"/>
                </a:ext>
              </a:extLst>
            </p:cNvPr>
            <p:cNvSpPr/>
            <p:nvPr userDrawn="1"/>
          </p:nvSpPr>
          <p:spPr>
            <a:xfrm>
              <a:off x="7433537" y="61356"/>
              <a:ext cx="774550" cy="774550"/>
            </a:xfrm>
            <a:prstGeom prst="rect">
              <a:avLst/>
            </a:prstGeom>
            <a:solidFill>
              <a:srgbClr val="FF3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2A83AD-6FEA-8646-B517-99871C3BA62E}"/>
                </a:ext>
              </a:extLst>
            </p:cNvPr>
            <p:cNvSpPr/>
            <p:nvPr userDrawn="1"/>
          </p:nvSpPr>
          <p:spPr>
            <a:xfrm>
              <a:off x="8391864" y="61356"/>
              <a:ext cx="774550" cy="774550"/>
            </a:xfrm>
            <a:prstGeom prst="rect">
              <a:avLst/>
            </a:prstGeom>
            <a:solidFill>
              <a:srgbClr val="B30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D22BEA-B6CD-2B4D-9D79-8EB15DF0A292}"/>
                </a:ext>
              </a:extLst>
            </p:cNvPr>
            <p:cNvSpPr/>
            <p:nvPr userDrawn="1"/>
          </p:nvSpPr>
          <p:spPr>
            <a:xfrm>
              <a:off x="9350191" y="73177"/>
              <a:ext cx="774550" cy="774550"/>
            </a:xfrm>
            <a:prstGeom prst="rect">
              <a:avLst/>
            </a:prstGeom>
            <a:solidFill>
              <a:srgbClr val="298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683919-51B5-E249-BAD1-89B0AF2CDE4B}"/>
                </a:ext>
              </a:extLst>
            </p:cNvPr>
            <p:cNvSpPr/>
            <p:nvPr userDrawn="1"/>
          </p:nvSpPr>
          <p:spPr>
            <a:xfrm>
              <a:off x="10309414" y="73177"/>
              <a:ext cx="774550" cy="774550"/>
            </a:xfrm>
            <a:prstGeom prst="rect">
              <a:avLst/>
            </a:prstGeom>
            <a:solidFill>
              <a:srgbClr val="BF8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19D42C-7D07-2B4F-BCD5-FA62E6D9FE3A}"/>
                </a:ext>
              </a:extLst>
            </p:cNvPr>
            <p:cNvSpPr/>
            <p:nvPr userDrawn="1"/>
          </p:nvSpPr>
          <p:spPr>
            <a:xfrm>
              <a:off x="11267741" y="73177"/>
              <a:ext cx="774550" cy="774550"/>
            </a:xfrm>
            <a:prstGeom prst="rect">
              <a:avLst/>
            </a:prstGeom>
            <a:solidFill>
              <a:srgbClr val="194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77A45C-8251-0849-BD1A-F390780393B1}"/>
                </a:ext>
              </a:extLst>
            </p:cNvPr>
            <p:cNvSpPr/>
            <p:nvPr userDrawn="1"/>
          </p:nvSpPr>
          <p:spPr>
            <a:xfrm>
              <a:off x="12192000" y="61356"/>
              <a:ext cx="774550" cy="774550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DCE3601-3534-2047-A08F-500E1ABD88C2}"/>
              </a:ext>
            </a:extLst>
          </p:cNvPr>
          <p:cNvGrpSpPr/>
          <p:nvPr/>
        </p:nvGrpSpPr>
        <p:grpSpPr>
          <a:xfrm rot="21439338">
            <a:off x="-265453" y="6410505"/>
            <a:ext cx="13170944" cy="1350000"/>
            <a:chOff x="-204395" y="61356"/>
            <a:chExt cx="13170945" cy="79819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624367-D61D-6548-8817-F20425D4F425}"/>
                </a:ext>
              </a:extLst>
            </p:cNvPr>
            <p:cNvSpPr/>
            <p:nvPr userDrawn="1"/>
          </p:nvSpPr>
          <p:spPr>
            <a:xfrm>
              <a:off x="-204395" y="84998"/>
              <a:ext cx="774550" cy="774550"/>
            </a:xfrm>
            <a:prstGeom prst="rect">
              <a:avLst/>
            </a:prstGeom>
            <a:solidFill>
              <a:srgbClr val="2A4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82785E-180B-834F-88A6-3F56538A6265}"/>
                </a:ext>
              </a:extLst>
            </p:cNvPr>
            <p:cNvSpPr/>
            <p:nvPr userDrawn="1"/>
          </p:nvSpPr>
          <p:spPr>
            <a:xfrm>
              <a:off x="754828" y="84998"/>
              <a:ext cx="774550" cy="774550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ADBD50-738A-4943-91ED-7612A5CC3609}"/>
                </a:ext>
              </a:extLst>
            </p:cNvPr>
            <p:cNvSpPr/>
            <p:nvPr userDrawn="1"/>
          </p:nvSpPr>
          <p:spPr>
            <a:xfrm>
              <a:off x="1713155" y="84998"/>
              <a:ext cx="774550" cy="774550"/>
            </a:xfrm>
            <a:prstGeom prst="rect">
              <a:avLst/>
            </a:prstGeom>
            <a:solidFill>
              <a:srgbClr val="4C9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D98AE0B-66AE-3545-85E3-4311D0F0D2FB}"/>
                </a:ext>
              </a:extLst>
            </p:cNvPr>
            <p:cNvSpPr/>
            <p:nvPr userDrawn="1"/>
          </p:nvSpPr>
          <p:spPr>
            <a:xfrm>
              <a:off x="2671482" y="73177"/>
              <a:ext cx="774550" cy="774550"/>
            </a:xfrm>
            <a:prstGeom prst="rect">
              <a:avLst/>
            </a:prstGeom>
            <a:solidFill>
              <a:srgbClr val="E53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A2A6484-337F-9246-B25B-4AD8A1754A8C}"/>
                </a:ext>
              </a:extLst>
            </p:cNvPr>
            <p:cNvSpPr/>
            <p:nvPr userDrawn="1"/>
          </p:nvSpPr>
          <p:spPr>
            <a:xfrm>
              <a:off x="3629809" y="73177"/>
              <a:ext cx="774550" cy="774550"/>
            </a:xfrm>
            <a:prstGeom prst="rect">
              <a:avLst/>
            </a:prstGeom>
            <a:solidFill>
              <a:srgbClr val="FD6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3E1A3EE-C646-1D48-9CB8-03B7ED9749BC}"/>
                </a:ext>
              </a:extLst>
            </p:cNvPr>
            <p:cNvSpPr/>
            <p:nvPr userDrawn="1"/>
          </p:nvSpPr>
          <p:spPr>
            <a:xfrm>
              <a:off x="4557660" y="73177"/>
              <a:ext cx="774550" cy="774550"/>
            </a:xfrm>
            <a:prstGeom prst="rect">
              <a:avLst/>
            </a:prstGeom>
            <a:solidFill>
              <a:srgbClr val="A90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FCFFBB8-A400-DE47-874F-77E6074DD16D}"/>
                </a:ext>
              </a:extLst>
            </p:cNvPr>
            <p:cNvSpPr/>
            <p:nvPr userDrawn="1"/>
          </p:nvSpPr>
          <p:spPr>
            <a:xfrm>
              <a:off x="5516883" y="73177"/>
              <a:ext cx="774550" cy="774550"/>
            </a:xfrm>
            <a:prstGeom prst="rect">
              <a:avLst/>
            </a:prstGeom>
            <a:solidFill>
              <a:srgbClr val="FDC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8C9901-62BC-1947-A1EC-35DCCDAD287D}"/>
                </a:ext>
              </a:extLst>
            </p:cNvPr>
            <p:cNvSpPr/>
            <p:nvPr userDrawn="1"/>
          </p:nvSpPr>
          <p:spPr>
            <a:xfrm>
              <a:off x="6475210" y="73177"/>
              <a:ext cx="774550" cy="774550"/>
            </a:xfrm>
            <a:prstGeom prst="rect">
              <a:avLst/>
            </a:prstGeom>
            <a:solidFill>
              <a:srgbClr val="26B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3F3FF7-911F-2C4C-B9AC-B39A8F15FBAC}"/>
                </a:ext>
              </a:extLst>
            </p:cNvPr>
            <p:cNvSpPr/>
            <p:nvPr userDrawn="1"/>
          </p:nvSpPr>
          <p:spPr>
            <a:xfrm>
              <a:off x="7433537" y="61356"/>
              <a:ext cx="774550" cy="774550"/>
            </a:xfrm>
            <a:prstGeom prst="rect">
              <a:avLst/>
            </a:prstGeom>
            <a:solidFill>
              <a:srgbClr val="FF3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D4A3A9E-9001-F147-8EA3-4B92FE47F4FC}"/>
                </a:ext>
              </a:extLst>
            </p:cNvPr>
            <p:cNvSpPr/>
            <p:nvPr userDrawn="1"/>
          </p:nvSpPr>
          <p:spPr>
            <a:xfrm>
              <a:off x="8391864" y="61356"/>
              <a:ext cx="774550" cy="774550"/>
            </a:xfrm>
            <a:prstGeom prst="rect">
              <a:avLst/>
            </a:prstGeom>
            <a:solidFill>
              <a:srgbClr val="B30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DA25FE9-4851-1845-8DDD-04935FA758C8}"/>
                </a:ext>
              </a:extLst>
            </p:cNvPr>
            <p:cNvSpPr/>
            <p:nvPr userDrawn="1"/>
          </p:nvSpPr>
          <p:spPr>
            <a:xfrm>
              <a:off x="9350191" y="73177"/>
              <a:ext cx="774550" cy="774550"/>
            </a:xfrm>
            <a:prstGeom prst="rect">
              <a:avLst/>
            </a:prstGeom>
            <a:solidFill>
              <a:srgbClr val="298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E2FFCA2-E8E7-8E48-B156-1C6A85F0C1B7}"/>
                </a:ext>
              </a:extLst>
            </p:cNvPr>
            <p:cNvSpPr/>
            <p:nvPr userDrawn="1"/>
          </p:nvSpPr>
          <p:spPr>
            <a:xfrm>
              <a:off x="10309414" y="73177"/>
              <a:ext cx="774550" cy="774550"/>
            </a:xfrm>
            <a:prstGeom prst="rect">
              <a:avLst/>
            </a:prstGeom>
            <a:solidFill>
              <a:srgbClr val="BF8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92532C-2C08-1041-B357-E9955BDF1F3F}"/>
                </a:ext>
              </a:extLst>
            </p:cNvPr>
            <p:cNvSpPr/>
            <p:nvPr userDrawn="1"/>
          </p:nvSpPr>
          <p:spPr>
            <a:xfrm>
              <a:off x="11267741" y="73177"/>
              <a:ext cx="774550" cy="774550"/>
            </a:xfrm>
            <a:prstGeom prst="rect">
              <a:avLst/>
            </a:prstGeom>
            <a:solidFill>
              <a:srgbClr val="194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E15AA64-E514-3342-8915-CABCB5B98277}"/>
                </a:ext>
              </a:extLst>
            </p:cNvPr>
            <p:cNvSpPr/>
            <p:nvPr userDrawn="1"/>
          </p:nvSpPr>
          <p:spPr>
            <a:xfrm>
              <a:off x="12192000" y="61356"/>
              <a:ext cx="774550" cy="774550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08CA1811-BACD-0543-9CB9-BEE8F3941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78" y="5101984"/>
            <a:ext cx="2036896" cy="45387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9E919CB-8F7C-B34A-AD1E-CE26AE579475}"/>
              </a:ext>
            </a:extLst>
          </p:cNvPr>
          <p:cNvSpPr/>
          <p:nvPr/>
        </p:nvSpPr>
        <p:spPr>
          <a:xfrm>
            <a:off x="1181410" y="1664780"/>
            <a:ext cx="97915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7200" spc="300" dirty="0" err="1">
                <a:solidFill>
                  <a:srgbClr val="000000"/>
                </a:solidFill>
                <a:latin typeface="Bebas Neue" panose="020B0606020202050201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Special</a:t>
            </a:r>
            <a:r>
              <a:rPr lang="fr-FR" sz="7200" spc="300" dirty="0">
                <a:solidFill>
                  <a:srgbClr val="000000"/>
                </a:solidFill>
                <a:latin typeface="Bebas Neue" panose="020B0606020202050201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SURVEY </a:t>
            </a:r>
          </a:p>
          <a:p>
            <a:pPr algn="ctr">
              <a:spcAft>
                <a:spcPts val="0"/>
              </a:spcAft>
            </a:pPr>
            <a:r>
              <a:rPr lang="fr-FR" sz="7200" spc="300" dirty="0" err="1">
                <a:solidFill>
                  <a:srgbClr val="000000"/>
                </a:solidFill>
                <a:latin typeface="Bebas Neue" panose="020B0606020202050201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Gender</a:t>
            </a:r>
            <a:r>
              <a:rPr lang="fr-FR" sz="7200" spc="300" dirty="0">
                <a:solidFill>
                  <a:srgbClr val="000000"/>
                </a:solidFill>
                <a:latin typeface="Bebas Neue" panose="020B0606020202050201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7200" spc="300" dirty="0" err="1">
                <a:solidFill>
                  <a:srgbClr val="000000"/>
                </a:solidFill>
                <a:latin typeface="Bebas Neue" panose="020B0606020202050201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equality</a:t>
            </a:r>
            <a:endParaRPr lang="fr-FR" sz="7200" spc="300" dirty="0">
              <a:solidFill>
                <a:srgbClr val="000000"/>
              </a:solidFill>
              <a:latin typeface="Bebas Neue" panose="020B0606020202050201" pitchFamily="34" charset="77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2FA4C18-B453-DE4F-8BB1-15185069C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235" y="4851866"/>
            <a:ext cx="2145666" cy="91750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6445C2E8-757F-EC4E-BFB2-193C0CC31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069" y="5148407"/>
            <a:ext cx="1259494" cy="29575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A8A9F93-5E40-7542-9532-77610593D3A9}"/>
              </a:ext>
            </a:extLst>
          </p:cNvPr>
          <p:cNvSpPr/>
          <p:nvPr/>
        </p:nvSpPr>
        <p:spPr>
          <a:xfrm>
            <a:off x="0" y="5727588"/>
            <a:ext cx="12192938" cy="878292"/>
          </a:xfrm>
          <a:prstGeom prst="rect">
            <a:avLst/>
          </a:prstGeom>
          <a:solidFill>
            <a:srgbClr val="C00000">
              <a:alpha val="7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  <p:pic>
        <p:nvPicPr>
          <p:cNvPr id="43" name="Image 4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128F5C03-3D6D-CF48-B655-1386C6E9E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625" y="466101"/>
            <a:ext cx="1112527" cy="11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7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A4F7BE7-6454-0A44-B3E8-90A4419DD860}"/>
              </a:ext>
            </a:extLst>
          </p:cNvPr>
          <p:cNvSpPr txBox="1"/>
          <p:nvPr/>
        </p:nvSpPr>
        <p:spPr>
          <a:xfrm>
            <a:off x="1180610" y="551532"/>
            <a:ext cx="906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Women</a:t>
            </a:r>
            <a:r>
              <a:rPr lang="fr-FR" dirty="0"/>
              <a:t> </a:t>
            </a:r>
            <a:r>
              <a:rPr lang="fr-FR" dirty="0" err="1"/>
              <a:t>recognize</a:t>
            </a:r>
            <a:r>
              <a:rPr lang="fr-FR" dirty="0"/>
              <a:t> the absence of </a:t>
            </a:r>
            <a:r>
              <a:rPr lang="fr-FR" dirty="0" err="1"/>
              <a:t>laws</a:t>
            </a:r>
            <a:r>
              <a:rPr lang="fr-FR" dirty="0"/>
              <a:t> and the </a:t>
            </a:r>
            <a:r>
              <a:rPr lang="fr-FR" dirty="0" err="1"/>
              <a:t>inability</a:t>
            </a:r>
            <a:r>
              <a:rPr lang="fr-FR" dirty="0"/>
              <a:t> of men to change (</a:t>
            </a:r>
            <a:r>
              <a:rPr lang="fr-FR" dirty="0" err="1"/>
              <a:t>especially</a:t>
            </a:r>
            <a:r>
              <a:rPr lang="fr-FR" dirty="0"/>
              <a:t> in France)</a:t>
            </a:r>
          </a:p>
        </p:txBody>
      </p:sp>
      <p:pic>
        <p:nvPicPr>
          <p:cNvPr id="5" name="Graphique 4" descr="Femme">
            <a:extLst>
              <a:ext uri="{FF2B5EF4-FFF2-40B4-BE49-F238E27FC236}">
                <a16:creationId xmlns:a16="http://schemas.microsoft.com/office/drawing/2014/main" id="{4D3D4693-41D9-614A-BD2F-916D5DA58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01" y="1742395"/>
            <a:ext cx="478632" cy="478632"/>
          </a:xfrm>
          <a:prstGeom prst="rect">
            <a:avLst/>
          </a:prstGeom>
        </p:spPr>
      </p:pic>
      <p:pic>
        <p:nvPicPr>
          <p:cNvPr id="6" name="Graphique 5" descr="Homme">
            <a:extLst>
              <a:ext uri="{FF2B5EF4-FFF2-40B4-BE49-F238E27FC236}">
                <a16:creationId xmlns:a16="http://schemas.microsoft.com/office/drawing/2014/main" id="{BF0FF88E-26D7-6249-8E96-27760A399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4542" y="1742395"/>
            <a:ext cx="478632" cy="478632"/>
          </a:xfrm>
          <a:prstGeom prst="rect">
            <a:avLst/>
          </a:prstGeom>
        </p:spPr>
      </p:pic>
      <p:sp>
        <p:nvSpPr>
          <p:cNvPr id="7" name="Égal 6">
            <a:extLst>
              <a:ext uri="{FF2B5EF4-FFF2-40B4-BE49-F238E27FC236}">
                <a16:creationId xmlns:a16="http://schemas.microsoft.com/office/drawing/2014/main" id="{2DF39F3B-0B1B-3D43-8805-2EB07AB07701}"/>
              </a:ext>
            </a:extLst>
          </p:cNvPr>
          <p:cNvSpPr/>
          <p:nvPr/>
        </p:nvSpPr>
        <p:spPr>
          <a:xfrm>
            <a:off x="811293" y="1787639"/>
            <a:ext cx="369317" cy="441208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Graphique 7" descr="Graphique à barres avec tendance à la hausse (droite à gauche)">
            <a:extLst>
              <a:ext uri="{FF2B5EF4-FFF2-40B4-BE49-F238E27FC236}">
                <a16:creationId xmlns:a16="http://schemas.microsoft.com/office/drawing/2014/main" id="{BE76326C-9EA7-3B4D-A3B2-DDA613ED5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60946" y="3202541"/>
            <a:ext cx="369333" cy="369333"/>
          </a:xfrm>
          <a:prstGeom prst="rect">
            <a:avLst/>
          </a:prstGeom>
        </p:spPr>
      </p:pic>
      <p:pic>
        <p:nvPicPr>
          <p:cNvPr id="9" name="Graphique 8" descr="Femme">
            <a:extLst>
              <a:ext uri="{FF2B5EF4-FFF2-40B4-BE49-F238E27FC236}">
                <a16:creationId xmlns:a16="http://schemas.microsoft.com/office/drawing/2014/main" id="{2ACF36C0-E760-424B-879F-83FB71905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4347" y="3202543"/>
            <a:ext cx="369332" cy="3693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A098857-1CC5-2E49-BB4C-7C8BE0C636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A75E5C8-3CD2-2D45-B698-32D3AE7488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12" name="Graphique 11" descr="Graphique à barres avec tendance à la hausse (droite à gauche)">
            <a:extLst>
              <a:ext uri="{FF2B5EF4-FFF2-40B4-BE49-F238E27FC236}">
                <a16:creationId xmlns:a16="http://schemas.microsoft.com/office/drawing/2014/main" id="{80FF6F1F-D3B1-0C49-9AFC-A2D2F7A7D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60946" y="4173648"/>
            <a:ext cx="369333" cy="369333"/>
          </a:xfrm>
          <a:prstGeom prst="rect">
            <a:avLst/>
          </a:prstGeom>
        </p:spPr>
      </p:pic>
      <p:pic>
        <p:nvPicPr>
          <p:cNvPr id="13" name="Graphique 12" descr="Femme">
            <a:extLst>
              <a:ext uri="{FF2B5EF4-FFF2-40B4-BE49-F238E27FC236}">
                <a16:creationId xmlns:a16="http://schemas.microsoft.com/office/drawing/2014/main" id="{E91A8673-BE8E-4849-82F2-747617EB9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4347" y="4173650"/>
            <a:ext cx="369332" cy="3693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970F744-8813-CE42-A55F-9511BD351E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4998" b="14379"/>
          <a:stretch/>
        </p:blipFill>
        <p:spPr>
          <a:xfrm>
            <a:off x="4125963" y="944378"/>
            <a:ext cx="8071540" cy="569030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00AA2C8-0530-164B-87A1-FAA8744F1AF3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186486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A39A971-2E22-314B-ACB9-BAF5D11BB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83" b="17433"/>
          <a:stretch/>
        </p:blipFill>
        <p:spPr>
          <a:xfrm>
            <a:off x="2632364" y="314391"/>
            <a:ext cx="9601104" cy="652548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44224FA-BC31-5A44-A27F-E60CCDD8D4D6}"/>
              </a:ext>
            </a:extLst>
          </p:cNvPr>
          <p:cNvSpPr txBox="1"/>
          <p:nvPr/>
        </p:nvSpPr>
        <p:spPr>
          <a:xfrm>
            <a:off x="621506" y="2474893"/>
            <a:ext cx="3000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6% </a:t>
            </a:r>
            <a:r>
              <a:rPr lang="fr-FR" dirty="0" err="1"/>
              <a:t>under</a:t>
            </a:r>
            <a:r>
              <a:rPr lang="fr-FR" dirty="0"/>
              <a:t> 25</a:t>
            </a:r>
          </a:p>
          <a:p>
            <a:endParaRPr lang="fr-FR" sz="1000" dirty="0"/>
          </a:p>
          <a:p>
            <a:endParaRPr lang="fr-FR" sz="1000" dirty="0"/>
          </a:p>
          <a:p>
            <a:r>
              <a:rPr lang="fr-FR" dirty="0"/>
              <a:t>+ 3% </a:t>
            </a:r>
            <a:r>
              <a:rPr lang="fr-FR" dirty="0" err="1"/>
              <a:t>among</a:t>
            </a:r>
            <a:r>
              <a:rPr lang="fr-FR" dirty="0"/>
              <a:t> people </a:t>
            </a:r>
            <a:r>
              <a:rPr lang="fr-FR" dirty="0" err="1"/>
              <a:t>aged</a:t>
            </a:r>
            <a:r>
              <a:rPr lang="fr-FR" dirty="0"/>
              <a:t> 65 +</a:t>
            </a:r>
          </a:p>
        </p:txBody>
      </p:sp>
      <p:pic>
        <p:nvPicPr>
          <p:cNvPr id="5" name="Graphique 4" descr="Graphique à barres avec tendance à la baisse">
            <a:extLst>
              <a:ext uri="{FF2B5EF4-FFF2-40B4-BE49-F238E27FC236}">
                <a16:creationId xmlns:a16="http://schemas.microsoft.com/office/drawing/2014/main" id="{E0FE8090-A739-A14A-AE95-5334A68B1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875" y="2394734"/>
            <a:ext cx="478631" cy="478631"/>
          </a:xfrm>
          <a:prstGeom prst="rect">
            <a:avLst/>
          </a:prstGeom>
        </p:spPr>
      </p:pic>
      <p:pic>
        <p:nvPicPr>
          <p:cNvPr id="6" name="Graphique 5" descr="Graphique à barres avec tendance à la hausse (droite à gauche)">
            <a:extLst>
              <a:ext uri="{FF2B5EF4-FFF2-40B4-BE49-F238E27FC236}">
                <a16:creationId xmlns:a16="http://schemas.microsoft.com/office/drawing/2014/main" id="{766888BE-7716-B845-800C-0C808308EA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875" y="2987664"/>
            <a:ext cx="478631" cy="4786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8AE143-D8E9-F74A-8554-EA012DAFD87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A743FD-4F8E-B84C-AE50-7A06734884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3685E9-0DA8-1643-8A6B-219A6D0C44C0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173105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4F5E1AE-1C61-CE4A-B54B-F4D2BF977014}"/>
              </a:ext>
            </a:extLst>
          </p:cNvPr>
          <p:cNvSpPr txBox="1"/>
          <p:nvPr/>
        </p:nvSpPr>
        <p:spPr>
          <a:xfrm>
            <a:off x="817055" y="2882223"/>
            <a:ext cx="26521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Violence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Salaries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MAJOR CONCERNS</a:t>
            </a:r>
          </a:p>
          <a:p>
            <a:pPr algn="ctr"/>
            <a:r>
              <a:rPr lang="fr-FR" dirty="0" err="1"/>
              <a:t>regarding</a:t>
            </a:r>
            <a:r>
              <a:rPr lang="fr-FR" dirty="0"/>
              <a:t> </a:t>
            </a:r>
            <a:r>
              <a:rPr lang="fr-FR" dirty="0" err="1"/>
              <a:t>gender</a:t>
            </a:r>
            <a:r>
              <a:rPr lang="fr-FR" dirty="0"/>
              <a:t> </a:t>
            </a:r>
            <a:r>
              <a:rPr lang="fr-FR" dirty="0" err="1"/>
              <a:t>equality</a:t>
            </a:r>
            <a:endParaRPr lang="fr-FR" dirty="0"/>
          </a:p>
        </p:txBody>
      </p:sp>
      <p:sp>
        <p:nvSpPr>
          <p:cNvPr id="5" name="Croix 4">
            <a:extLst>
              <a:ext uri="{FF2B5EF4-FFF2-40B4-BE49-F238E27FC236}">
                <a16:creationId xmlns:a16="http://schemas.microsoft.com/office/drawing/2014/main" id="{0259C568-7037-034D-9469-78E1EC27243A}"/>
              </a:ext>
            </a:extLst>
          </p:cNvPr>
          <p:cNvSpPr/>
          <p:nvPr/>
        </p:nvSpPr>
        <p:spPr>
          <a:xfrm>
            <a:off x="1897000" y="3334252"/>
            <a:ext cx="369317" cy="328610"/>
          </a:xfrm>
          <a:prstGeom prst="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Égal 6">
            <a:extLst>
              <a:ext uri="{FF2B5EF4-FFF2-40B4-BE49-F238E27FC236}">
                <a16:creationId xmlns:a16="http://schemas.microsoft.com/office/drawing/2014/main" id="{BD7B3CAB-D506-4042-8FF7-590AAFEF5457}"/>
              </a:ext>
            </a:extLst>
          </p:cNvPr>
          <p:cNvSpPr/>
          <p:nvPr/>
        </p:nvSpPr>
        <p:spPr>
          <a:xfrm>
            <a:off x="1896999" y="4080405"/>
            <a:ext cx="369317" cy="441208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10160A1-DE50-4E43-9F63-3D8D655B47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5D511D5-C7F1-4D42-BF83-56ED2152D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1E7570E-07F9-694F-A4F7-1418F44CF4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54" b="10380"/>
          <a:stretch/>
        </p:blipFill>
        <p:spPr>
          <a:xfrm>
            <a:off x="6029080" y="14401"/>
            <a:ext cx="6119756" cy="68435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5CAE52-CBCD-2544-A1B9-60D5FCCBBBA7}"/>
              </a:ext>
            </a:extLst>
          </p:cNvPr>
          <p:cNvSpPr/>
          <p:nvPr/>
        </p:nvSpPr>
        <p:spPr>
          <a:xfrm>
            <a:off x="-23756" y="-13378"/>
            <a:ext cx="6119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236469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73F525A9-3430-524C-82C8-C750355A8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3" b="16441"/>
          <a:stretch/>
        </p:blipFill>
        <p:spPr>
          <a:xfrm>
            <a:off x="2318113" y="350440"/>
            <a:ext cx="9915451" cy="65075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2CD04DB-35B7-A74E-A4FD-0F6AE23EEDAB}"/>
              </a:ext>
            </a:extLst>
          </p:cNvPr>
          <p:cNvSpPr txBox="1"/>
          <p:nvPr/>
        </p:nvSpPr>
        <p:spPr>
          <a:xfrm>
            <a:off x="621506" y="3763368"/>
            <a:ext cx="2331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- 8% at the right </a:t>
            </a:r>
            <a:r>
              <a:rPr lang="fr-FR" dirty="0" err="1"/>
              <a:t>wing</a:t>
            </a:r>
            <a:r>
              <a:rPr lang="fr-FR" dirty="0"/>
              <a:t> </a:t>
            </a:r>
          </a:p>
          <a:p>
            <a:endParaRPr lang="fr-FR" sz="1000" dirty="0"/>
          </a:p>
          <a:p>
            <a:endParaRPr lang="fr-FR" sz="1000" dirty="0"/>
          </a:p>
          <a:p>
            <a:r>
              <a:rPr lang="fr-FR" dirty="0"/>
              <a:t>+ 14 % at the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wing</a:t>
            </a:r>
            <a:r>
              <a:rPr lang="fr-FR" dirty="0"/>
              <a:t> </a:t>
            </a:r>
          </a:p>
        </p:txBody>
      </p:sp>
      <p:pic>
        <p:nvPicPr>
          <p:cNvPr id="7" name="Graphique 6" descr="Graphique à barres avec tendance à la baisse">
            <a:extLst>
              <a:ext uri="{FF2B5EF4-FFF2-40B4-BE49-F238E27FC236}">
                <a16:creationId xmlns:a16="http://schemas.microsoft.com/office/drawing/2014/main" id="{50013F62-C209-BF44-9320-8A8A151D2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875" y="3683209"/>
            <a:ext cx="478631" cy="478631"/>
          </a:xfrm>
          <a:prstGeom prst="rect">
            <a:avLst/>
          </a:prstGeom>
        </p:spPr>
      </p:pic>
      <p:pic>
        <p:nvPicPr>
          <p:cNvPr id="8" name="Graphique 7" descr="Graphique à barres avec tendance à la hausse (droite à gauche)">
            <a:extLst>
              <a:ext uri="{FF2B5EF4-FFF2-40B4-BE49-F238E27FC236}">
                <a16:creationId xmlns:a16="http://schemas.microsoft.com/office/drawing/2014/main" id="{394FFB1E-E91F-9D40-8683-E58BA4358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875" y="4276139"/>
            <a:ext cx="478631" cy="4786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AFA0ED8-1F07-7B48-A05E-11862C1EAB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6C6C450-0694-8840-B0EA-150E6E4B59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47EC20-52E4-614F-8AEA-B6AB3F808E7F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256173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0CF035C7-E595-7948-9C09-F612508C0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1" b="14483"/>
          <a:stretch/>
        </p:blipFill>
        <p:spPr>
          <a:xfrm>
            <a:off x="2854036" y="374182"/>
            <a:ext cx="9337964" cy="648250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16D740C-268C-404B-80A3-64EA548222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1A76A13-912B-1845-8EC4-641228A88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ABC342-991D-814E-8737-F21CAF8C84E4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2027338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4E56278-2BD2-C341-A8DC-F99F9115D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4" b="13638"/>
          <a:stretch/>
        </p:blipFill>
        <p:spPr>
          <a:xfrm>
            <a:off x="3616035" y="459447"/>
            <a:ext cx="8502735" cy="640846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7D30BCD-E38A-9346-AB8C-7ABA867E1640}"/>
              </a:ext>
            </a:extLst>
          </p:cNvPr>
          <p:cNvSpPr txBox="1"/>
          <p:nvPr/>
        </p:nvSpPr>
        <p:spPr>
          <a:xfrm>
            <a:off x="1485901" y="2688905"/>
            <a:ext cx="18021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Young people</a:t>
            </a:r>
          </a:p>
          <a:p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oldest</a:t>
            </a:r>
            <a:endParaRPr lang="fr-FR" dirty="0"/>
          </a:p>
          <a:p>
            <a:endParaRPr lang="fr-FR" dirty="0"/>
          </a:p>
          <a:p>
            <a:r>
              <a:rPr lang="fr-FR" dirty="0"/>
              <a:t>At the right </a:t>
            </a:r>
            <a:r>
              <a:rPr lang="fr-FR" dirty="0" err="1"/>
              <a:t>wing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At the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wing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5" name="Graphique 4" descr="Graphique à barres avec tendance à la baisse">
            <a:extLst>
              <a:ext uri="{FF2B5EF4-FFF2-40B4-BE49-F238E27FC236}">
                <a16:creationId xmlns:a16="http://schemas.microsoft.com/office/drawing/2014/main" id="{EDCA28A9-7CC6-A340-A9D6-9808DDB9E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497" y="2595324"/>
            <a:ext cx="478631" cy="478631"/>
          </a:xfrm>
          <a:prstGeom prst="rect">
            <a:avLst/>
          </a:prstGeom>
        </p:spPr>
      </p:pic>
      <p:pic>
        <p:nvPicPr>
          <p:cNvPr id="6" name="Graphique 5" descr="Graphique à barres avec tendance à la hausse (droite à gauche)">
            <a:extLst>
              <a:ext uri="{FF2B5EF4-FFF2-40B4-BE49-F238E27FC236}">
                <a16:creationId xmlns:a16="http://schemas.microsoft.com/office/drawing/2014/main" id="{A889DAAC-8593-5940-9823-7569C170F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3497" y="3188254"/>
            <a:ext cx="478631" cy="478631"/>
          </a:xfrm>
          <a:prstGeom prst="rect">
            <a:avLst/>
          </a:prstGeom>
        </p:spPr>
      </p:pic>
      <p:pic>
        <p:nvPicPr>
          <p:cNvPr id="7" name="Graphique 6" descr="Graphique à barres avec tendance à la baisse">
            <a:extLst>
              <a:ext uri="{FF2B5EF4-FFF2-40B4-BE49-F238E27FC236}">
                <a16:creationId xmlns:a16="http://schemas.microsoft.com/office/drawing/2014/main" id="{CDFD85BE-2DCC-6F4E-A505-80E10E670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497" y="3711888"/>
            <a:ext cx="478631" cy="478631"/>
          </a:xfrm>
          <a:prstGeom prst="rect">
            <a:avLst/>
          </a:prstGeom>
        </p:spPr>
      </p:pic>
      <p:pic>
        <p:nvPicPr>
          <p:cNvPr id="8" name="Graphique 7" descr="Graphique à barres avec tendance à la hausse (droite à gauche)">
            <a:extLst>
              <a:ext uri="{FF2B5EF4-FFF2-40B4-BE49-F238E27FC236}">
                <a16:creationId xmlns:a16="http://schemas.microsoft.com/office/drawing/2014/main" id="{68739C93-B657-1647-A9BF-24D0F3E9A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3497" y="4304818"/>
            <a:ext cx="478631" cy="4786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5A09297-59C8-FD47-A4EA-285FA246C5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886E288-1B3F-4541-A5C8-A161090BB5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6C2522-81FB-9C49-BC76-EC665037A1B8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1222841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02E1849-7EB1-6E4D-9817-CCB926DEB7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C387BB2-8377-AB46-8603-AC0885BAB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F1E8B23-9D9B-8647-ACAE-8AC8603AF1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27" b="13224"/>
          <a:stretch/>
        </p:blipFill>
        <p:spPr>
          <a:xfrm>
            <a:off x="2621484" y="429491"/>
            <a:ext cx="7385854" cy="64285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B5EE0D-8F83-0647-BD5F-0B60B01A173B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91202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918E5C-CBF7-1B4B-BF9C-89592B2704DC}"/>
              </a:ext>
            </a:extLst>
          </p:cNvPr>
          <p:cNvSpPr/>
          <p:nvPr/>
        </p:nvSpPr>
        <p:spPr>
          <a:xfrm rot="21420654">
            <a:off x="-633526" y="-171104"/>
            <a:ext cx="13911574" cy="55841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highlight>
                <a:srgbClr val="FF0000"/>
              </a:highligh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DE76B91-0116-664B-828B-0B84B1EE6389}"/>
              </a:ext>
            </a:extLst>
          </p:cNvPr>
          <p:cNvSpPr txBox="1"/>
          <p:nvPr/>
        </p:nvSpPr>
        <p:spPr>
          <a:xfrm>
            <a:off x="1727033" y="1474470"/>
            <a:ext cx="8159917" cy="20649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fr-FR" sz="11500" dirty="0">
                <a:solidFill>
                  <a:schemeClr val="bg1"/>
                </a:solidFill>
                <a:highlight>
                  <a:srgbClr val="000000"/>
                </a:highlight>
                <a:latin typeface="Bebas Neue" panose="020B0606020202050201" pitchFamily="34" charset="77"/>
              </a:rPr>
              <a:t>On a </a:t>
            </a:r>
            <a:r>
              <a:rPr lang="fr-FR" sz="11500" dirty="0" err="1">
                <a:solidFill>
                  <a:schemeClr val="bg1"/>
                </a:solidFill>
                <a:highlight>
                  <a:srgbClr val="000000"/>
                </a:highlight>
                <a:latin typeface="Bebas Neue" panose="020B0606020202050201" pitchFamily="34" charset="77"/>
              </a:rPr>
              <a:t>domestic</a:t>
            </a:r>
            <a:r>
              <a:rPr lang="fr-FR" sz="11500" dirty="0">
                <a:solidFill>
                  <a:schemeClr val="bg1"/>
                </a:solidFill>
                <a:highlight>
                  <a:srgbClr val="000000"/>
                </a:highlight>
                <a:latin typeface="Bebas Neue" panose="020B0606020202050201" pitchFamily="34" charset="77"/>
              </a:rPr>
              <a:t> </a:t>
            </a:r>
            <a:r>
              <a:rPr lang="fr-FR" sz="11500" dirty="0" err="1">
                <a:solidFill>
                  <a:schemeClr val="bg1"/>
                </a:solidFill>
                <a:highlight>
                  <a:srgbClr val="000000"/>
                </a:highlight>
                <a:latin typeface="Bebas Neue" panose="020B0606020202050201" pitchFamily="34" charset="77"/>
              </a:rPr>
              <a:t>scale</a:t>
            </a:r>
            <a:endParaRPr lang="fr-FR" sz="13800" dirty="0">
              <a:solidFill>
                <a:schemeClr val="bg1"/>
              </a:solidFill>
              <a:latin typeface="Bebas Neue" panose="020B0606020202050201" pitchFamily="34" charset="77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93563B-9BF1-2442-B001-93F79D1E2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140" y="2266950"/>
            <a:ext cx="3810000" cy="381000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FC285BAC-E223-D14A-9730-E1B3F3662E4B}"/>
              </a:ext>
            </a:extLst>
          </p:cNvPr>
          <p:cNvGrpSpPr/>
          <p:nvPr/>
        </p:nvGrpSpPr>
        <p:grpSpPr>
          <a:xfrm rot="21439338">
            <a:off x="-489472" y="6383871"/>
            <a:ext cx="13170944" cy="1350000"/>
            <a:chOff x="-204395" y="61356"/>
            <a:chExt cx="13170945" cy="7981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F38743-08AF-CB4D-84B4-53DF925C00B4}"/>
                </a:ext>
              </a:extLst>
            </p:cNvPr>
            <p:cNvSpPr/>
            <p:nvPr userDrawn="1"/>
          </p:nvSpPr>
          <p:spPr>
            <a:xfrm>
              <a:off x="-204395" y="84998"/>
              <a:ext cx="774550" cy="774550"/>
            </a:xfrm>
            <a:prstGeom prst="rect">
              <a:avLst/>
            </a:prstGeom>
            <a:solidFill>
              <a:srgbClr val="2A4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E80E0F-F95F-2649-9687-2FFF7367ECDE}"/>
                </a:ext>
              </a:extLst>
            </p:cNvPr>
            <p:cNvSpPr/>
            <p:nvPr userDrawn="1"/>
          </p:nvSpPr>
          <p:spPr>
            <a:xfrm>
              <a:off x="754828" y="84998"/>
              <a:ext cx="774550" cy="774550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9F59B7-8955-9049-BD03-3E1C5AADF07E}"/>
                </a:ext>
              </a:extLst>
            </p:cNvPr>
            <p:cNvSpPr/>
            <p:nvPr userDrawn="1"/>
          </p:nvSpPr>
          <p:spPr>
            <a:xfrm>
              <a:off x="1713155" y="84998"/>
              <a:ext cx="774550" cy="774550"/>
            </a:xfrm>
            <a:prstGeom prst="rect">
              <a:avLst/>
            </a:prstGeom>
            <a:solidFill>
              <a:srgbClr val="4C9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C7A278-0124-2D4B-BC06-E9BD7B7D3F98}"/>
                </a:ext>
              </a:extLst>
            </p:cNvPr>
            <p:cNvSpPr/>
            <p:nvPr userDrawn="1"/>
          </p:nvSpPr>
          <p:spPr>
            <a:xfrm>
              <a:off x="2671482" y="73177"/>
              <a:ext cx="774550" cy="774550"/>
            </a:xfrm>
            <a:prstGeom prst="rect">
              <a:avLst/>
            </a:prstGeom>
            <a:solidFill>
              <a:srgbClr val="E53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95FA9F-4BC4-1E46-B89D-F9D48C3C41EE}"/>
                </a:ext>
              </a:extLst>
            </p:cNvPr>
            <p:cNvSpPr/>
            <p:nvPr userDrawn="1"/>
          </p:nvSpPr>
          <p:spPr>
            <a:xfrm>
              <a:off x="3629809" y="73177"/>
              <a:ext cx="774550" cy="774550"/>
            </a:xfrm>
            <a:prstGeom prst="rect">
              <a:avLst/>
            </a:prstGeom>
            <a:solidFill>
              <a:srgbClr val="FD6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4E0CFE-16DD-6D46-9619-C6C5C89F0BC0}"/>
                </a:ext>
              </a:extLst>
            </p:cNvPr>
            <p:cNvSpPr/>
            <p:nvPr userDrawn="1"/>
          </p:nvSpPr>
          <p:spPr>
            <a:xfrm>
              <a:off x="4557660" y="73177"/>
              <a:ext cx="774550" cy="774550"/>
            </a:xfrm>
            <a:prstGeom prst="rect">
              <a:avLst/>
            </a:prstGeom>
            <a:solidFill>
              <a:srgbClr val="A90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08DD72-9B58-E244-A1B4-D27ACD8AF802}"/>
                </a:ext>
              </a:extLst>
            </p:cNvPr>
            <p:cNvSpPr/>
            <p:nvPr userDrawn="1"/>
          </p:nvSpPr>
          <p:spPr>
            <a:xfrm>
              <a:off x="5516883" y="73177"/>
              <a:ext cx="774550" cy="774550"/>
            </a:xfrm>
            <a:prstGeom prst="rect">
              <a:avLst/>
            </a:prstGeom>
            <a:solidFill>
              <a:srgbClr val="FDC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CA6AC6-517E-964D-8C70-61C77903C003}"/>
                </a:ext>
              </a:extLst>
            </p:cNvPr>
            <p:cNvSpPr/>
            <p:nvPr userDrawn="1"/>
          </p:nvSpPr>
          <p:spPr>
            <a:xfrm>
              <a:off x="6475210" y="73177"/>
              <a:ext cx="774550" cy="774550"/>
            </a:xfrm>
            <a:prstGeom prst="rect">
              <a:avLst/>
            </a:prstGeom>
            <a:solidFill>
              <a:srgbClr val="26B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571391-95E7-1242-9DBB-728CDB39DC70}"/>
                </a:ext>
              </a:extLst>
            </p:cNvPr>
            <p:cNvSpPr/>
            <p:nvPr userDrawn="1"/>
          </p:nvSpPr>
          <p:spPr>
            <a:xfrm>
              <a:off x="7433537" y="61356"/>
              <a:ext cx="774550" cy="774550"/>
            </a:xfrm>
            <a:prstGeom prst="rect">
              <a:avLst/>
            </a:prstGeom>
            <a:solidFill>
              <a:srgbClr val="FF3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98B016-F8F7-2A42-95FD-0127F527F772}"/>
                </a:ext>
              </a:extLst>
            </p:cNvPr>
            <p:cNvSpPr/>
            <p:nvPr userDrawn="1"/>
          </p:nvSpPr>
          <p:spPr>
            <a:xfrm>
              <a:off x="8391864" y="61356"/>
              <a:ext cx="774550" cy="774550"/>
            </a:xfrm>
            <a:prstGeom prst="rect">
              <a:avLst/>
            </a:prstGeom>
            <a:solidFill>
              <a:srgbClr val="B30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FAC6D3-FC00-2045-95B7-219A98577DA1}"/>
                </a:ext>
              </a:extLst>
            </p:cNvPr>
            <p:cNvSpPr/>
            <p:nvPr userDrawn="1"/>
          </p:nvSpPr>
          <p:spPr>
            <a:xfrm>
              <a:off x="9350191" y="73177"/>
              <a:ext cx="774550" cy="774550"/>
            </a:xfrm>
            <a:prstGeom prst="rect">
              <a:avLst/>
            </a:prstGeom>
            <a:solidFill>
              <a:srgbClr val="298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7297D6-03E5-6D40-875C-9FAD31A006E0}"/>
                </a:ext>
              </a:extLst>
            </p:cNvPr>
            <p:cNvSpPr/>
            <p:nvPr userDrawn="1"/>
          </p:nvSpPr>
          <p:spPr>
            <a:xfrm>
              <a:off x="10309414" y="73177"/>
              <a:ext cx="774550" cy="774550"/>
            </a:xfrm>
            <a:prstGeom prst="rect">
              <a:avLst/>
            </a:prstGeom>
            <a:solidFill>
              <a:srgbClr val="BF8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65F60DE-3EA5-764E-8748-5AF5EC18E1C4}"/>
                </a:ext>
              </a:extLst>
            </p:cNvPr>
            <p:cNvSpPr/>
            <p:nvPr userDrawn="1"/>
          </p:nvSpPr>
          <p:spPr>
            <a:xfrm>
              <a:off x="11267741" y="73177"/>
              <a:ext cx="774550" cy="774550"/>
            </a:xfrm>
            <a:prstGeom prst="rect">
              <a:avLst/>
            </a:prstGeom>
            <a:solidFill>
              <a:srgbClr val="194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82DCAC-753B-5F4F-BAE6-6AAB1A493DA9}"/>
                </a:ext>
              </a:extLst>
            </p:cNvPr>
            <p:cNvSpPr/>
            <p:nvPr userDrawn="1"/>
          </p:nvSpPr>
          <p:spPr>
            <a:xfrm>
              <a:off x="12192000" y="61356"/>
              <a:ext cx="774550" cy="774550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CC966C4-505E-DF4C-B978-D4E40CE40131}"/>
              </a:ext>
            </a:extLst>
          </p:cNvPr>
          <p:cNvSpPr/>
          <p:nvPr/>
        </p:nvSpPr>
        <p:spPr>
          <a:xfrm>
            <a:off x="0" y="5934193"/>
            <a:ext cx="12192000" cy="878292"/>
          </a:xfrm>
          <a:prstGeom prst="rect">
            <a:avLst/>
          </a:prstGeom>
          <a:solidFill>
            <a:srgbClr val="C00000">
              <a:alpha val="58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4082624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8B7CE8A-E708-DD40-A778-7084C2A0B0AF}"/>
              </a:ext>
            </a:extLst>
          </p:cNvPr>
          <p:cNvSpPr txBox="1"/>
          <p:nvPr/>
        </p:nvSpPr>
        <p:spPr>
          <a:xfrm>
            <a:off x="678656" y="3244333"/>
            <a:ext cx="277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Males – right </a:t>
            </a:r>
            <a:r>
              <a:rPr lang="fr-FR" dirty="0" err="1"/>
              <a:t>wing</a:t>
            </a:r>
            <a:r>
              <a:rPr lang="fr-FR" dirty="0"/>
              <a:t> &amp; center</a:t>
            </a:r>
          </a:p>
        </p:txBody>
      </p:sp>
      <p:pic>
        <p:nvPicPr>
          <p:cNvPr id="5" name="Graphique 4" descr="Graphique à barres avec tendance à la hausse (droite à gauche)">
            <a:extLst>
              <a:ext uri="{FF2B5EF4-FFF2-40B4-BE49-F238E27FC236}">
                <a16:creationId xmlns:a16="http://schemas.microsoft.com/office/drawing/2014/main" id="{7F6693A0-5265-ED4F-9BB3-6B2ABF41F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025" y="3189684"/>
            <a:ext cx="478631" cy="4786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2C74404-F5E4-664E-B220-C311BF1837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D7D7A4D-7993-A34F-A5DA-63E2DD1DE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10" name="Image 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724AF0A-55B8-BA46-8203-AA4F56806F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80" b="13046"/>
          <a:stretch/>
        </p:blipFill>
        <p:spPr>
          <a:xfrm>
            <a:off x="4505160" y="324052"/>
            <a:ext cx="7486815" cy="65339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D01FBA-14DF-2F4A-9E5D-E3F3C841E0A0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429441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 descr="Épingle">
            <a:extLst>
              <a:ext uri="{FF2B5EF4-FFF2-40B4-BE49-F238E27FC236}">
                <a16:creationId xmlns:a16="http://schemas.microsoft.com/office/drawing/2014/main" id="{65CA2347-CF43-424D-95F2-A66941810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419" y="2519958"/>
            <a:ext cx="446484" cy="446484"/>
          </a:xfrm>
          <a:prstGeom prst="rect">
            <a:avLst/>
          </a:prstGeom>
        </p:spPr>
      </p:pic>
      <p:pic>
        <p:nvPicPr>
          <p:cNvPr id="7" name="Graphique 6" descr="Épingle">
            <a:extLst>
              <a:ext uri="{FF2B5EF4-FFF2-40B4-BE49-F238E27FC236}">
                <a16:creationId xmlns:a16="http://schemas.microsoft.com/office/drawing/2014/main" id="{EBD00937-CC10-3643-A51B-8EFC92721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419" y="4693444"/>
            <a:ext cx="446484" cy="446484"/>
          </a:xfrm>
          <a:prstGeom prst="rect">
            <a:avLst/>
          </a:prstGeom>
        </p:spPr>
      </p:pic>
      <p:pic>
        <p:nvPicPr>
          <p:cNvPr id="8" name="Graphique 7" descr="Épingle">
            <a:extLst>
              <a:ext uri="{FF2B5EF4-FFF2-40B4-BE49-F238E27FC236}">
                <a16:creationId xmlns:a16="http://schemas.microsoft.com/office/drawing/2014/main" id="{8591DB39-C202-1245-AF6C-497C531DD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419" y="5329238"/>
            <a:ext cx="446484" cy="4464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6607A5D-9259-4D47-83B4-A5F16EA315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AA21A24-05F6-6349-859B-350C5344B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09DA727-B388-C247-8622-07BD1FB533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026" b="13674"/>
          <a:stretch/>
        </p:blipFill>
        <p:spPr>
          <a:xfrm>
            <a:off x="2729345" y="541121"/>
            <a:ext cx="7542197" cy="63168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E457D6-E69F-FB4F-A992-6B0BB0AB31E8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289993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9506928-B53D-FA42-99BA-340A18226F90}"/>
              </a:ext>
            </a:extLst>
          </p:cNvPr>
          <p:cNvSpPr/>
          <p:nvPr/>
        </p:nvSpPr>
        <p:spPr>
          <a:xfrm rot="21420654">
            <a:off x="-859788" y="-351290"/>
            <a:ext cx="13911574" cy="2038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0000"/>
              </a:highlight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EA494F5-B9FA-A94B-A4FD-6F4D4B5B69A5}"/>
              </a:ext>
            </a:extLst>
          </p:cNvPr>
          <p:cNvSpPr txBox="1"/>
          <p:nvPr/>
        </p:nvSpPr>
        <p:spPr>
          <a:xfrm>
            <a:off x="1213925" y="389317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spc="600" dirty="0">
                <a:latin typeface="Bebas Neue" panose="020B0606020202050201" pitchFamily="34" charset="77"/>
              </a:rPr>
              <a:t>The 6 action coalitions</a:t>
            </a:r>
          </a:p>
          <a:p>
            <a:r>
              <a:rPr lang="fr-FR" sz="2800" spc="300" dirty="0">
                <a:latin typeface="Century Gothic" panose="020B0502020202020204" pitchFamily="34" charset="0"/>
              </a:rPr>
              <a:t>of the </a:t>
            </a:r>
            <a:r>
              <a:rPr lang="fr-FR" sz="2800" spc="300" dirty="0" err="1">
                <a:latin typeface="Century Gothic" panose="020B0502020202020204" pitchFamily="34" charset="0"/>
              </a:rPr>
              <a:t>Equality</a:t>
            </a:r>
            <a:r>
              <a:rPr lang="fr-FR" sz="2800" spc="300" dirty="0">
                <a:latin typeface="Century Gothic" panose="020B0502020202020204" pitchFamily="34" charset="0"/>
              </a:rPr>
              <a:t> </a:t>
            </a:r>
            <a:r>
              <a:rPr lang="fr-FR" sz="2800" spc="300" dirty="0" err="1">
                <a:latin typeface="Century Gothic" panose="020B0502020202020204" pitchFamily="34" charset="0"/>
              </a:rPr>
              <a:t>Generation</a:t>
            </a:r>
            <a:r>
              <a:rPr lang="fr-FR" sz="2800" spc="300" dirty="0">
                <a:latin typeface="Century Gothic" panose="020B0502020202020204" pitchFamily="34" charset="0"/>
              </a:rPr>
              <a:t> Forum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62E9E3D-DE37-234D-8723-F22E3E122C7D}"/>
              </a:ext>
            </a:extLst>
          </p:cNvPr>
          <p:cNvSpPr/>
          <p:nvPr/>
        </p:nvSpPr>
        <p:spPr>
          <a:xfrm>
            <a:off x="1754165" y="2018026"/>
            <a:ext cx="1466644" cy="1466644"/>
          </a:xfrm>
          <a:prstGeom prst="ellipse">
            <a:avLst/>
          </a:prstGeom>
          <a:solidFill>
            <a:srgbClr val="E5357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D69410D-4021-7343-9590-AD024C932DDB}"/>
              </a:ext>
            </a:extLst>
          </p:cNvPr>
          <p:cNvSpPr/>
          <p:nvPr/>
        </p:nvSpPr>
        <p:spPr>
          <a:xfrm>
            <a:off x="5333833" y="1979173"/>
            <a:ext cx="1466644" cy="1466644"/>
          </a:xfrm>
          <a:prstGeom prst="ellipse">
            <a:avLst/>
          </a:prstGeom>
          <a:solidFill>
            <a:srgbClr val="0482C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4EA78B7-0948-EF4A-BBF4-0C5CD3051641}"/>
              </a:ext>
            </a:extLst>
          </p:cNvPr>
          <p:cNvSpPr/>
          <p:nvPr/>
        </p:nvSpPr>
        <p:spPr>
          <a:xfrm>
            <a:off x="8951493" y="2043634"/>
            <a:ext cx="1466644" cy="1466644"/>
          </a:xfrm>
          <a:prstGeom prst="ellipse">
            <a:avLst/>
          </a:prstGeom>
          <a:solidFill>
            <a:srgbClr val="29872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923A5FE-AAC7-2D4D-AD3F-28CC6994B967}"/>
              </a:ext>
            </a:extLst>
          </p:cNvPr>
          <p:cNvSpPr/>
          <p:nvPr/>
        </p:nvSpPr>
        <p:spPr>
          <a:xfrm>
            <a:off x="5285999" y="4284486"/>
            <a:ext cx="1466644" cy="1466644"/>
          </a:xfrm>
          <a:prstGeom prst="ellipse">
            <a:avLst/>
          </a:prstGeom>
          <a:solidFill>
            <a:srgbClr val="A9095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15C32E0-42E6-C94C-9AC8-1B2DABBC2523}"/>
              </a:ext>
            </a:extLst>
          </p:cNvPr>
          <p:cNvSpPr/>
          <p:nvPr/>
        </p:nvSpPr>
        <p:spPr>
          <a:xfrm>
            <a:off x="8891281" y="4331128"/>
            <a:ext cx="1466644" cy="1466644"/>
          </a:xfrm>
          <a:prstGeom prst="ellipse">
            <a:avLst/>
          </a:prstGeom>
          <a:solidFill>
            <a:srgbClr val="B3071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5BCB9F2-5051-4044-BEF4-37CDCC4219D3}"/>
              </a:ext>
            </a:extLst>
          </p:cNvPr>
          <p:cNvGrpSpPr/>
          <p:nvPr/>
        </p:nvGrpSpPr>
        <p:grpSpPr>
          <a:xfrm>
            <a:off x="1773865" y="4234760"/>
            <a:ext cx="1466644" cy="1466644"/>
            <a:chOff x="2289628" y="5009244"/>
            <a:chExt cx="1620000" cy="162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5C524177-9F70-4044-BE67-01DE3CB64494}"/>
                </a:ext>
              </a:extLst>
            </p:cNvPr>
            <p:cNvSpPr/>
            <p:nvPr/>
          </p:nvSpPr>
          <p:spPr>
            <a:xfrm>
              <a:off x="2289628" y="5009244"/>
              <a:ext cx="1620000" cy="1620000"/>
            </a:xfrm>
            <a:prstGeom prst="ellipse">
              <a:avLst/>
            </a:prstGeom>
            <a:solidFill>
              <a:srgbClr val="FDC83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31" name="Image 30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A7459CD2-B7C1-904D-A0A2-2A28C4514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0060" y="5273144"/>
              <a:ext cx="1092200" cy="1092200"/>
            </a:xfrm>
            <a:prstGeom prst="rect">
              <a:avLst/>
            </a:prstGeom>
          </p:spPr>
        </p:pic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6E700288-46F5-F847-BDF1-89EA722D39D8}"/>
              </a:ext>
            </a:extLst>
          </p:cNvPr>
          <p:cNvSpPr txBox="1"/>
          <p:nvPr/>
        </p:nvSpPr>
        <p:spPr>
          <a:xfrm>
            <a:off x="1273368" y="3654937"/>
            <a:ext cx="2256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/>
              <a:t>Gender</a:t>
            </a:r>
            <a:r>
              <a:rPr lang="fr-FR" sz="1600" dirty="0" err="1"/>
              <a:t>-based</a:t>
            </a:r>
            <a:r>
              <a:rPr lang="fr-FR" sz="1600" dirty="0"/>
              <a:t> violence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3B15B42-CEAB-194E-8083-00CD9E24B534}"/>
              </a:ext>
            </a:extLst>
          </p:cNvPr>
          <p:cNvSpPr txBox="1"/>
          <p:nvPr/>
        </p:nvSpPr>
        <p:spPr>
          <a:xfrm>
            <a:off x="4938669" y="3531826"/>
            <a:ext cx="2256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/>
              <a:t>Economic</a:t>
            </a:r>
            <a:r>
              <a:rPr lang="fr-FR" sz="1600" dirty="0"/>
              <a:t> </a:t>
            </a:r>
            <a:r>
              <a:rPr lang="fr-FR" sz="1600" b="1" dirty="0"/>
              <a:t>justice</a:t>
            </a:r>
            <a:r>
              <a:rPr lang="fr-FR" sz="1600" dirty="0"/>
              <a:t> &amp; </a:t>
            </a:r>
            <a:r>
              <a:rPr lang="fr-FR" sz="1600" dirty="0" err="1"/>
              <a:t>economic</a:t>
            </a:r>
            <a:r>
              <a:rPr lang="fr-FR" sz="1600" dirty="0"/>
              <a:t> </a:t>
            </a:r>
            <a:r>
              <a:rPr lang="fr-FR" sz="1600" b="1" dirty="0" err="1"/>
              <a:t>rights</a:t>
            </a:r>
            <a:endParaRPr lang="fr-FR" sz="1600" b="1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AFD45E0-CA75-A74C-8CA8-E008B6B6EF6D}"/>
              </a:ext>
            </a:extLst>
          </p:cNvPr>
          <p:cNvSpPr txBox="1"/>
          <p:nvPr/>
        </p:nvSpPr>
        <p:spPr>
          <a:xfrm>
            <a:off x="7757535" y="3533912"/>
            <a:ext cx="412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Body </a:t>
            </a:r>
            <a:r>
              <a:rPr lang="fr-FR" sz="1600" b="1" dirty="0" err="1"/>
              <a:t>Autonomy</a:t>
            </a:r>
            <a:r>
              <a:rPr lang="fr-FR" sz="1600" b="1" dirty="0"/>
              <a:t> </a:t>
            </a:r>
          </a:p>
          <a:p>
            <a:pPr algn="ctr"/>
            <a:r>
              <a:rPr lang="fr-FR" sz="1600" dirty="0"/>
              <a:t>and </a:t>
            </a:r>
            <a:r>
              <a:rPr lang="fr-FR" sz="1600" b="1" dirty="0" err="1"/>
              <a:t>sexual</a:t>
            </a:r>
            <a:r>
              <a:rPr lang="fr-FR" sz="1600" dirty="0"/>
              <a:t> and </a:t>
            </a:r>
            <a:r>
              <a:rPr lang="fr-FR" sz="1600" b="1" dirty="0"/>
              <a:t>reproductive </a:t>
            </a:r>
            <a:r>
              <a:rPr lang="fr-FR" sz="1600" b="1" dirty="0" err="1"/>
              <a:t>health</a:t>
            </a:r>
            <a:r>
              <a:rPr lang="fr-FR" sz="1600" b="1" dirty="0"/>
              <a:t> </a:t>
            </a:r>
            <a:r>
              <a:rPr lang="fr-FR" sz="1600" dirty="0"/>
              <a:t>and </a:t>
            </a:r>
            <a:r>
              <a:rPr lang="fr-FR" sz="1600" b="1" dirty="0" err="1"/>
              <a:t>rights</a:t>
            </a:r>
            <a:endParaRPr lang="fr-FR" sz="1600" b="1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FB71702-63CD-034A-9FF5-73ABDC141709}"/>
              </a:ext>
            </a:extLst>
          </p:cNvPr>
          <p:cNvSpPr txBox="1"/>
          <p:nvPr/>
        </p:nvSpPr>
        <p:spPr>
          <a:xfrm>
            <a:off x="1273368" y="5797772"/>
            <a:ext cx="2256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/>
              <a:t>Feminist</a:t>
            </a:r>
            <a:r>
              <a:rPr lang="fr-FR" sz="1600" dirty="0"/>
              <a:t> action for </a:t>
            </a:r>
            <a:r>
              <a:rPr lang="fr-FR" sz="1600" b="1" dirty="0" err="1"/>
              <a:t>climate</a:t>
            </a:r>
            <a:r>
              <a:rPr lang="fr-FR" sz="1600" b="1" dirty="0"/>
              <a:t> justice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8595048-FEA6-744B-AE8C-938EAC2BBE34}"/>
              </a:ext>
            </a:extLst>
          </p:cNvPr>
          <p:cNvSpPr txBox="1"/>
          <p:nvPr/>
        </p:nvSpPr>
        <p:spPr>
          <a:xfrm>
            <a:off x="4201723" y="5802150"/>
            <a:ext cx="366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/>
              <a:t>Technology</a:t>
            </a:r>
            <a:r>
              <a:rPr lang="fr-FR" sz="1600" b="1" dirty="0"/>
              <a:t> and Innovation</a:t>
            </a:r>
            <a:r>
              <a:rPr lang="fr-FR" sz="1600" dirty="0"/>
              <a:t> for </a:t>
            </a:r>
            <a:r>
              <a:rPr lang="fr-FR" sz="1600" dirty="0" err="1"/>
              <a:t>Gender</a:t>
            </a:r>
            <a:r>
              <a:rPr lang="fr-FR" sz="1600" dirty="0"/>
              <a:t> </a:t>
            </a:r>
            <a:r>
              <a:rPr lang="fr-FR" sz="1600" dirty="0" err="1"/>
              <a:t>equality</a:t>
            </a:r>
            <a:endParaRPr lang="fr-FR" sz="160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6B04A27-CCDE-D042-AFEF-1FD05D54AE0A}"/>
              </a:ext>
            </a:extLst>
          </p:cNvPr>
          <p:cNvSpPr txBox="1"/>
          <p:nvPr/>
        </p:nvSpPr>
        <p:spPr>
          <a:xfrm>
            <a:off x="8508302" y="5851051"/>
            <a:ext cx="2256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/>
              <a:t>Feminist</a:t>
            </a:r>
            <a:r>
              <a:rPr lang="fr-FR" sz="1600" dirty="0"/>
              <a:t> </a:t>
            </a:r>
            <a:r>
              <a:rPr lang="fr-FR" sz="1600" dirty="0" err="1"/>
              <a:t>movements</a:t>
            </a:r>
            <a:r>
              <a:rPr lang="fr-FR" sz="1600" dirty="0"/>
              <a:t> and leadership</a:t>
            </a:r>
          </a:p>
        </p:txBody>
      </p:sp>
      <p:pic>
        <p:nvPicPr>
          <p:cNvPr id="1026" name="Picture 2" descr="Résultat de recherche d'images pour &quot;logo génération égalité&quot;">
            <a:extLst>
              <a:ext uri="{FF2B5EF4-FFF2-40B4-BE49-F238E27FC236}">
                <a16:creationId xmlns:a16="http://schemas.microsoft.com/office/drawing/2014/main" id="{50D88B06-BDB7-8E4A-9B04-AA999A1E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985" y="494700"/>
            <a:ext cx="2189233" cy="77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 descr="Une image contenant lumière, dessin&#10;&#10;Description générée automatiquement">
            <a:extLst>
              <a:ext uri="{FF2B5EF4-FFF2-40B4-BE49-F238E27FC236}">
                <a16:creationId xmlns:a16="http://schemas.microsoft.com/office/drawing/2014/main" id="{B773E86F-E8DB-894B-BA3C-9055E10A2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431" y="2228902"/>
            <a:ext cx="943137" cy="943137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2B290737-8456-0948-AB4D-249F5C909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543" y="4568783"/>
            <a:ext cx="992925" cy="992925"/>
          </a:xfrm>
          <a:prstGeom prst="rect">
            <a:avLst/>
          </a:prstGeom>
        </p:spPr>
      </p:pic>
      <p:pic>
        <p:nvPicPr>
          <p:cNvPr id="43" name="Image 42" descr="Une image contenant signe, vélo, rue, noir&#10;&#10;Description générée automatiquement">
            <a:extLst>
              <a:ext uri="{FF2B5EF4-FFF2-40B4-BE49-F238E27FC236}">
                <a16:creationId xmlns:a16="http://schemas.microsoft.com/office/drawing/2014/main" id="{3E764E3A-ECD0-1D48-9931-7EC44DAC9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96684">
            <a:off x="9163230" y="2192543"/>
            <a:ext cx="765217" cy="765217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AB4001DC-0134-894A-B7B5-F947F8E590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3665" y="2695678"/>
            <a:ext cx="765218" cy="765218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BC8BB905-4C49-6042-A1A2-B2955B93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7861" y="4607709"/>
            <a:ext cx="913482" cy="9134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0DA8AF9-9A0A-1749-AC68-906C39351F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6057" y="2287321"/>
            <a:ext cx="894700" cy="8947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093DF92-BEB1-7D42-A06A-98B9F10B7587}"/>
              </a:ext>
            </a:extLst>
          </p:cNvPr>
          <p:cNvSpPr/>
          <p:nvPr/>
        </p:nvSpPr>
        <p:spPr>
          <a:xfrm>
            <a:off x="0" y="6382547"/>
            <a:ext cx="12192938" cy="460142"/>
          </a:xfrm>
          <a:prstGeom prst="rect">
            <a:avLst/>
          </a:prstGeom>
          <a:solidFill>
            <a:srgbClr val="C00000">
              <a:alpha val="7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1326472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213658E-D179-0641-894A-037884C730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03D9FB4-3DCD-7C48-BC90-1FCFCA844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A3A0983-4EF8-A54A-BB99-5FFF277332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222" b="9697"/>
          <a:stretch/>
        </p:blipFill>
        <p:spPr>
          <a:xfrm>
            <a:off x="0" y="1785459"/>
            <a:ext cx="12303575" cy="4255633"/>
          </a:xfrm>
          <a:prstGeom prst="rect">
            <a:avLst/>
          </a:prstGeom>
        </p:spPr>
      </p:pic>
      <p:pic>
        <p:nvPicPr>
          <p:cNvPr id="9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CAE0527-73E5-E748-AF22-4AD4CFFA65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8088"/>
          <a:stretch/>
        </p:blipFill>
        <p:spPr>
          <a:xfrm>
            <a:off x="1330867" y="109567"/>
            <a:ext cx="9641840" cy="14146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2A332-C99C-BB4E-991A-6B0B10C35E2B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3509097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7216AD4-1169-8B44-A1FF-B27BAFD40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6" b="37374"/>
          <a:stretch/>
        </p:blipFill>
        <p:spPr>
          <a:xfrm>
            <a:off x="3343274" y="438885"/>
            <a:ext cx="8848725" cy="64295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CE5837B-3983-7243-96DF-6FC4D8123981}"/>
              </a:ext>
            </a:extLst>
          </p:cNvPr>
          <p:cNvSpPr txBox="1"/>
          <p:nvPr/>
        </p:nvSpPr>
        <p:spPr>
          <a:xfrm>
            <a:off x="900112" y="2509746"/>
            <a:ext cx="24431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Gender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wing</a:t>
            </a:r>
            <a:r>
              <a:rPr lang="fr-FR" dirty="0"/>
              <a:t> &amp; Center</a:t>
            </a:r>
          </a:p>
          <a:p>
            <a:endParaRPr lang="fr-FR" dirty="0"/>
          </a:p>
          <a:p>
            <a:r>
              <a:rPr lang="fr-FR" dirty="0" err="1"/>
              <a:t>Don’t</a:t>
            </a:r>
            <a:r>
              <a:rPr lang="fr-FR" dirty="0"/>
              <a:t> know (males)</a:t>
            </a:r>
          </a:p>
          <a:p>
            <a:endParaRPr lang="fr-FR" dirty="0"/>
          </a:p>
          <a:p>
            <a:r>
              <a:rPr lang="fr-FR" dirty="0"/>
              <a:t>Right </a:t>
            </a:r>
            <a:r>
              <a:rPr lang="fr-FR" dirty="0" err="1"/>
              <a:t>wing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 err="1"/>
              <a:t>Educated</a:t>
            </a:r>
            <a:endParaRPr lang="fr-FR" dirty="0"/>
          </a:p>
        </p:txBody>
      </p:sp>
      <p:sp>
        <p:nvSpPr>
          <p:cNvPr id="5" name="Égal 4">
            <a:extLst>
              <a:ext uri="{FF2B5EF4-FFF2-40B4-BE49-F238E27FC236}">
                <a16:creationId xmlns:a16="http://schemas.microsoft.com/office/drawing/2014/main" id="{64A2040C-6704-DE40-BBA0-19A9A4470561}"/>
              </a:ext>
            </a:extLst>
          </p:cNvPr>
          <p:cNvSpPr/>
          <p:nvPr/>
        </p:nvSpPr>
        <p:spPr>
          <a:xfrm>
            <a:off x="339805" y="2387714"/>
            <a:ext cx="369317" cy="441208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Égal 5">
            <a:extLst>
              <a:ext uri="{FF2B5EF4-FFF2-40B4-BE49-F238E27FC236}">
                <a16:creationId xmlns:a16="http://schemas.microsoft.com/office/drawing/2014/main" id="{55963852-EF36-3445-9421-E3E87CBAA8A5}"/>
              </a:ext>
            </a:extLst>
          </p:cNvPr>
          <p:cNvSpPr/>
          <p:nvPr/>
        </p:nvSpPr>
        <p:spPr>
          <a:xfrm>
            <a:off x="339805" y="2979983"/>
            <a:ext cx="369317" cy="441208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Graphique 6" descr="Graphique à barres avec tendance à la hausse (droite à gauche)">
            <a:extLst>
              <a:ext uri="{FF2B5EF4-FFF2-40B4-BE49-F238E27FC236}">
                <a16:creationId xmlns:a16="http://schemas.microsoft.com/office/drawing/2014/main" id="{8D6D5F37-D4DA-084B-A019-5FC4FC466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805" y="3606720"/>
            <a:ext cx="369317" cy="369317"/>
          </a:xfrm>
          <a:prstGeom prst="rect">
            <a:avLst/>
          </a:prstGeom>
        </p:spPr>
      </p:pic>
      <p:pic>
        <p:nvPicPr>
          <p:cNvPr id="8" name="Graphique 7" descr="Graphique à barres avec tendance à la baisse">
            <a:extLst>
              <a:ext uri="{FF2B5EF4-FFF2-40B4-BE49-F238E27FC236}">
                <a16:creationId xmlns:a16="http://schemas.microsoft.com/office/drawing/2014/main" id="{A53A815F-7519-4E42-AFE4-59741634A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9805" y="4171754"/>
            <a:ext cx="369317" cy="369317"/>
          </a:xfrm>
          <a:prstGeom prst="rect">
            <a:avLst/>
          </a:prstGeom>
        </p:spPr>
      </p:pic>
      <p:pic>
        <p:nvPicPr>
          <p:cNvPr id="9" name="Graphique 8" descr="Graphique à barres avec tendance à la hausse (droite à gauche)">
            <a:extLst>
              <a:ext uri="{FF2B5EF4-FFF2-40B4-BE49-F238E27FC236}">
                <a16:creationId xmlns:a16="http://schemas.microsoft.com/office/drawing/2014/main" id="{1BBAA34B-9D70-3F4E-85F1-1DB31712E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805" y="4736788"/>
            <a:ext cx="369317" cy="3693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0753AD0-E657-6640-B5FF-9C5C2AE2F9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6D698C9-1785-A343-8275-10FC5CD570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AADD9D-BD24-3149-9C0D-852971B286A5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2006192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A5961FD-83D8-4E4F-9C6A-A1FFB621F8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D0B1B8A-2AB4-3540-A519-9E669AD46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859C2B0-2BEA-E343-88A4-DE0326B957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53" b="55937"/>
          <a:stretch/>
        </p:blipFill>
        <p:spPr>
          <a:xfrm>
            <a:off x="498758" y="697665"/>
            <a:ext cx="11194484" cy="5462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482BB8-A4C3-E84F-ADFA-BED61372BE3A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3084115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 descr="Épingle">
            <a:extLst>
              <a:ext uri="{FF2B5EF4-FFF2-40B4-BE49-F238E27FC236}">
                <a16:creationId xmlns:a16="http://schemas.microsoft.com/office/drawing/2014/main" id="{1BA0B125-1758-5147-9836-CB9C12456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4057" y="2348508"/>
            <a:ext cx="446484" cy="446484"/>
          </a:xfrm>
          <a:prstGeom prst="rect">
            <a:avLst/>
          </a:prstGeom>
        </p:spPr>
      </p:pic>
      <p:pic>
        <p:nvPicPr>
          <p:cNvPr id="6" name="Graphique 5" descr="Épingle">
            <a:extLst>
              <a:ext uri="{FF2B5EF4-FFF2-40B4-BE49-F238E27FC236}">
                <a16:creationId xmlns:a16="http://schemas.microsoft.com/office/drawing/2014/main" id="{7768E4BA-9DDE-A94F-B3AA-E0E11E17F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282" y="1376958"/>
            <a:ext cx="446484" cy="446484"/>
          </a:xfrm>
          <a:prstGeom prst="rect">
            <a:avLst/>
          </a:prstGeom>
        </p:spPr>
      </p:pic>
      <p:pic>
        <p:nvPicPr>
          <p:cNvPr id="7" name="Graphique 6" descr="Épingle">
            <a:extLst>
              <a:ext uri="{FF2B5EF4-FFF2-40B4-BE49-F238E27FC236}">
                <a16:creationId xmlns:a16="http://schemas.microsoft.com/office/drawing/2014/main" id="{64369E98-E220-6647-895F-B15AA6D39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0439" y="1153716"/>
            <a:ext cx="446484" cy="4464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E1FA670-A9F3-134E-87B0-5F5B982924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71DF400-E891-934A-9094-C7AF0CD13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77243224-92B7-CF4A-BFD4-5A5A848BA1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051" b="11717"/>
          <a:stretch/>
        </p:blipFill>
        <p:spPr>
          <a:xfrm>
            <a:off x="2013264" y="1815471"/>
            <a:ext cx="9337975" cy="4803649"/>
          </a:xfrm>
          <a:prstGeom prst="rect">
            <a:avLst/>
          </a:prstGeom>
        </p:spPr>
      </p:pic>
      <p:pic>
        <p:nvPicPr>
          <p:cNvPr id="12" name="Image 11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A2E1AD2-FBF0-7647-A6A2-B9472C942F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5829"/>
          <a:stretch/>
        </p:blipFill>
        <p:spPr>
          <a:xfrm>
            <a:off x="1624961" y="117965"/>
            <a:ext cx="10114580" cy="17054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9F5FC41-91F8-5443-B8D8-ED90F557B041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32321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7E7B9EA1-32FA-9844-B3E0-22ABD1E4D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9" b="16089"/>
          <a:stretch/>
        </p:blipFill>
        <p:spPr>
          <a:xfrm>
            <a:off x="2812473" y="528122"/>
            <a:ext cx="9379527" cy="612730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0821987-DA4B-1042-9937-14466D2AE0DD}"/>
              </a:ext>
            </a:extLst>
          </p:cNvPr>
          <p:cNvSpPr txBox="1"/>
          <p:nvPr/>
        </p:nvSpPr>
        <p:spPr>
          <a:xfrm>
            <a:off x="857249" y="2979983"/>
            <a:ext cx="4586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Political</a:t>
            </a:r>
            <a:r>
              <a:rPr lang="fr-FR" dirty="0"/>
              <a:t> orientation</a:t>
            </a:r>
          </a:p>
          <a:p>
            <a:endParaRPr lang="fr-FR" dirty="0"/>
          </a:p>
          <a:p>
            <a:r>
              <a:rPr lang="fr-FR" dirty="0" err="1"/>
              <a:t>Older</a:t>
            </a:r>
            <a:endParaRPr lang="fr-FR" dirty="0"/>
          </a:p>
          <a:p>
            <a:endParaRPr lang="fr-FR" dirty="0"/>
          </a:p>
          <a:p>
            <a:r>
              <a:rPr lang="fr-FR" dirty="0"/>
              <a:t>+ 15% </a:t>
            </a:r>
            <a:r>
              <a:rPr lang="fr-FR" dirty="0" err="1"/>
              <a:t>disagreement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</a:p>
          <a:p>
            <a:r>
              <a:rPr lang="fr-FR" dirty="0"/>
              <a:t>non-</a:t>
            </a:r>
            <a:r>
              <a:rPr lang="fr-FR" dirty="0" err="1"/>
              <a:t>graduates</a:t>
            </a:r>
            <a:r>
              <a:rPr lang="fr-FR" dirty="0"/>
              <a:t> and Bac + 5</a:t>
            </a:r>
          </a:p>
        </p:txBody>
      </p:sp>
      <p:sp>
        <p:nvSpPr>
          <p:cNvPr id="5" name="Égal 4">
            <a:extLst>
              <a:ext uri="{FF2B5EF4-FFF2-40B4-BE49-F238E27FC236}">
                <a16:creationId xmlns:a16="http://schemas.microsoft.com/office/drawing/2014/main" id="{1C4CEBD1-60A4-BA46-AC6A-285C60F0B063}"/>
              </a:ext>
            </a:extLst>
          </p:cNvPr>
          <p:cNvSpPr/>
          <p:nvPr/>
        </p:nvSpPr>
        <p:spPr>
          <a:xfrm>
            <a:off x="339805" y="2979983"/>
            <a:ext cx="369317" cy="441208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Graphique 5" descr="Graphique à barres avec tendance à la hausse (droite à gauche)">
            <a:extLst>
              <a:ext uri="{FF2B5EF4-FFF2-40B4-BE49-F238E27FC236}">
                <a16:creationId xmlns:a16="http://schemas.microsoft.com/office/drawing/2014/main" id="{C6A8DF22-7BC5-A94B-A1C3-12F69B6A0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805" y="3606720"/>
            <a:ext cx="369317" cy="369317"/>
          </a:xfrm>
          <a:prstGeom prst="rect">
            <a:avLst/>
          </a:prstGeom>
        </p:spPr>
      </p:pic>
      <p:pic>
        <p:nvPicPr>
          <p:cNvPr id="7" name="Graphique 6" descr="Graphique à barres avec tendance à la baisse">
            <a:extLst>
              <a:ext uri="{FF2B5EF4-FFF2-40B4-BE49-F238E27FC236}">
                <a16:creationId xmlns:a16="http://schemas.microsoft.com/office/drawing/2014/main" id="{3AAB9FF2-DFF1-E34D-9991-6E0BAA7D6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9805" y="4171754"/>
            <a:ext cx="369317" cy="3693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1F0ADAC-EE34-0348-B9DE-7376DD515C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DCED279-BD5B-694B-9027-E45506EC0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B6F289-43A7-C342-8C69-2C70F6F5E7DB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1479086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2EE342A-9957-E749-A963-1E5258148BA1}"/>
              </a:ext>
            </a:extLst>
          </p:cNvPr>
          <p:cNvSpPr txBox="1"/>
          <p:nvPr/>
        </p:nvSpPr>
        <p:spPr>
          <a:xfrm>
            <a:off x="983439" y="2693153"/>
            <a:ext cx="23548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Age</a:t>
            </a:r>
          </a:p>
          <a:p>
            <a:endParaRPr lang="fr-FR" dirty="0"/>
          </a:p>
          <a:p>
            <a:r>
              <a:rPr lang="fr-FR" dirty="0"/>
              <a:t>Center (and right </a:t>
            </a:r>
            <a:r>
              <a:rPr lang="fr-FR" dirty="0" err="1"/>
              <a:t>wing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wing</a:t>
            </a:r>
            <a:r>
              <a:rPr lang="fr-FR" dirty="0"/>
              <a:t> </a:t>
            </a:r>
          </a:p>
        </p:txBody>
      </p:sp>
      <p:sp>
        <p:nvSpPr>
          <p:cNvPr id="5" name="Égal 4">
            <a:extLst>
              <a:ext uri="{FF2B5EF4-FFF2-40B4-BE49-F238E27FC236}">
                <a16:creationId xmlns:a16="http://schemas.microsoft.com/office/drawing/2014/main" id="{26B59C75-5BBB-6544-906B-821DC502DAF2}"/>
              </a:ext>
            </a:extLst>
          </p:cNvPr>
          <p:cNvSpPr/>
          <p:nvPr/>
        </p:nvSpPr>
        <p:spPr>
          <a:xfrm>
            <a:off x="368380" y="2617604"/>
            <a:ext cx="369317" cy="441208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Graphique 5" descr="Graphique à barres avec tendance à la hausse (droite à gauche)">
            <a:extLst>
              <a:ext uri="{FF2B5EF4-FFF2-40B4-BE49-F238E27FC236}">
                <a16:creationId xmlns:a16="http://schemas.microsoft.com/office/drawing/2014/main" id="{BD052981-F0ED-574C-B4D8-DEE6B62EF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380" y="3244341"/>
            <a:ext cx="369317" cy="369317"/>
          </a:xfrm>
          <a:prstGeom prst="rect">
            <a:avLst/>
          </a:prstGeom>
        </p:spPr>
      </p:pic>
      <p:pic>
        <p:nvPicPr>
          <p:cNvPr id="7" name="Graphique 6" descr="Graphique à barres avec tendance à la baisse">
            <a:extLst>
              <a:ext uri="{FF2B5EF4-FFF2-40B4-BE49-F238E27FC236}">
                <a16:creationId xmlns:a16="http://schemas.microsoft.com/office/drawing/2014/main" id="{75B724B8-995E-1146-8124-E19598D9E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380" y="3809375"/>
            <a:ext cx="369317" cy="3693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09817C0-B63D-4948-9642-3B2895118F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F066752-1C8C-E14C-BF26-677D8F7CDB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A96F509D-65E9-0D4E-BB2C-E9CB1AE1344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026" b="12999"/>
          <a:stretch/>
        </p:blipFill>
        <p:spPr>
          <a:xfrm>
            <a:off x="4585855" y="495876"/>
            <a:ext cx="7532916" cy="63621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10AF8A9-66BE-A944-915F-45208E01F27F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3472299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que 8" descr="Graphique à barres avec tendance à la hausse (droite à gauche)">
            <a:extLst>
              <a:ext uri="{FF2B5EF4-FFF2-40B4-BE49-F238E27FC236}">
                <a16:creationId xmlns:a16="http://schemas.microsoft.com/office/drawing/2014/main" id="{5660CC2F-AAC2-0F4B-B551-C54BD6E66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3317" y="1499036"/>
            <a:ext cx="369317" cy="329103"/>
          </a:xfrm>
          <a:prstGeom prst="rect">
            <a:avLst/>
          </a:prstGeom>
        </p:spPr>
      </p:pic>
      <p:pic>
        <p:nvPicPr>
          <p:cNvPr id="11" name="Graphique 10" descr="Femme">
            <a:extLst>
              <a:ext uri="{FF2B5EF4-FFF2-40B4-BE49-F238E27FC236}">
                <a16:creationId xmlns:a16="http://schemas.microsoft.com/office/drawing/2014/main" id="{7FCC7F4C-444E-DD49-A38B-046A3BC19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2634" y="1499036"/>
            <a:ext cx="369317" cy="329103"/>
          </a:xfrm>
          <a:prstGeom prst="rect">
            <a:avLst/>
          </a:prstGeom>
        </p:spPr>
      </p:pic>
      <p:pic>
        <p:nvPicPr>
          <p:cNvPr id="12" name="Graphique 11" descr="Homme">
            <a:extLst>
              <a:ext uri="{FF2B5EF4-FFF2-40B4-BE49-F238E27FC236}">
                <a16:creationId xmlns:a16="http://schemas.microsoft.com/office/drawing/2014/main" id="{2DF08EDA-47E3-1C4F-BF02-9A0395E22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0467" y="3600450"/>
            <a:ext cx="369317" cy="329103"/>
          </a:xfrm>
          <a:prstGeom prst="rect">
            <a:avLst/>
          </a:prstGeom>
        </p:spPr>
      </p:pic>
      <p:pic>
        <p:nvPicPr>
          <p:cNvPr id="13" name="Graphique 12" descr="Graphique à barres avec tendance à la hausse (droite à gauche)">
            <a:extLst>
              <a:ext uri="{FF2B5EF4-FFF2-40B4-BE49-F238E27FC236}">
                <a16:creationId xmlns:a16="http://schemas.microsoft.com/office/drawing/2014/main" id="{58AF4D97-DF28-6C40-AD45-6D02DAD42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1150" y="2209219"/>
            <a:ext cx="369317" cy="329103"/>
          </a:xfrm>
          <a:prstGeom prst="rect">
            <a:avLst/>
          </a:prstGeom>
        </p:spPr>
      </p:pic>
      <p:pic>
        <p:nvPicPr>
          <p:cNvPr id="14" name="Graphique 13" descr="Femme">
            <a:extLst>
              <a:ext uri="{FF2B5EF4-FFF2-40B4-BE49-F238E27FC236}">
                <a16:creationId xmlns:a16="http://schemas.microsoft.com/office/drawing/2014/main" id="{341214FE-EE0B-5C4E-B581-585A09911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0467" y="2209219"/>
            <a:ext cx="369317" cy="329103"/>
          </a:xfrm>
          <a:prstGeom prst="rect">
            <a:avLst/>
          </a:prstGeom>
        </p:spPr>
      </p:pic>
      <p:pic>
        <p:nvPicPr>
          <p:cNvPr id="15" name="Graphique 14" descr="Graphique à barres avec tendance à la hausse (droite à gauche)">
            <a:extLst>
              <a:ext uri="{FF2B5EF4-FFF2-40B4-BE49-F238E27FC236}">
                <a16:creationId xmlns:a16="http://schemas.microsoft.com/office/drawing/2014/main" id="{0698122C-BCC6-9740-9B92-D626B27ED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1150" y="2826421"/>
            <a:ext cx="369317" cy="329103"/>
          </a:xfrm>
          <a:prstGeom prst="rect">
            <a:avLst/>
          </a:prstGeom>
        </p:spPr>
      </p:pic>
      <p:pic>
        <p:nvPicPr>
          <p:cNvPr id="16" name="Graphique 15" descr="Femme">
            <a:extLst>
              <a:ext uri="{FF2B5EF4-FFF2-40B4-BE49-F238E27FC236}">
                <a16:creationId xmlns:a16="http://schemas.microsoft.com/office/drawing/2014/main" id="{15EA94F6-753F-0849-BE98-3C160AFEB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0467" y="2826421"/>
            <a:ext cx="369317" cy="329103"/>
          </a:xfrm>
          <a:prstGeom prst="rect">
            <a:avLst/>
          </a:prstGeom>
        </p:spPr>
      </p:pic>
      <p:pic>
        <p:nvPicPr>
          <p:cNvPr id="17" name="Graphique 16" descr="Graphique à barres avec tendance à la hausse (droite à gauche)">
            <a:extLst>
              <a:ext uri="{FF2B5EF4-FFF2-40B4-BE49-F238E27FC236}">
                <a16:creationId xmlns:a16="http://schemas.microsoft.com/office/drawing/2014/main" id="{27A658CA-5C38-7B43-8D58-F7122615B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1150" y="3600450"/>
            <a:ext cx="369317" cy="329103"/>
          </a:xfrm>
          <a:prstGeom prst="rect">
            <a:avLst/>
          </a:prstGeom>
        </p:spPr>
      </p:pic>
      <p:pic>
        <p:nvPicPr>
          <p:cNvPr id="18" name="Graphique 17" descr="Homme">
            <a:extLst>
              <a:ext uri="{FF2B5EF4-FFF2-40B4-BE49-F238E27FC236}">
                <a16:creationId xmlns:a16="http://schemas.microsoft.com/office/drawing/2014/main" id="{C9F13C0C-3387-E048-B30C-335CA8A376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0467" y="4296155"/>
            <a:ext cx="369317" cy="329103"/>
          </a:xfrm>
          <a:prstGeom prst="rect">
            <a:avLst/>
          </a:prstGeom>
        </p:spPr>
      </p:pic>
      <p:pic>
        <p:nvPicPr>
          <p:cNvPr id="19" name="Graphique 18" descr="Graphique à barres avec tendance à la hausse (droite à gauche)">
            <a:extLst>
              <a:ext uri="{FF2B5EF4-FFF2-40B4-BE49-F238E27FC236}">
                <a16:creationId xmlns:a16="http://schemas.microsoft.com/office/drawing/2014/main" id="{7A99919D-4AA0-484B-832D-6DF958D22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1150" y="4296155"/>
            <a:ext cx="369317" cy="329103"/>
          </a:xfrm>
          <a:prstGeom prst="rect">
            <a:avLst/>
          </a:prstGeom>
        </p:spPr>
      </p:pic>
      <p:pic>
        <p:nvPicPr>
          <p:cNvPr id="20" name="Graphique 19" descr="Femme">
            <a:extLst>
              <a:ext uri="{FF2B5EF4-FFF2-40B4-BE49-F238E27FC236}">
                <a16:creationId xmlns:a16="http://schemas.microsoft.com/office/drawing/2014/main" id="{DBAB4F45-1166-A740-B5A9-60A3E6E97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9108" y="4296154"/>
            <a:ext cx="369317" cy="32910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8DDFCE2-4A63-2540-B0F6-5E868AD2F14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42A6C98-93DA-D446-A414-1AE666185B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369D92C-2289-1640-B7A2-C53A7414043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574" b="13587"/>
          <a:stretch/>
        </p:blipFill>
        <p:spPr>
          <a:xfrm>
            <a:off x="5846619" y="392022"/>
            <a:ext cx="5994836" cy="648512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B6D8F97-A3BA-254D-A0E6-7EDD2ED7B3AF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2547755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 descr="Graphique à barres avec tendance à la baisse">
            <a:extLst>
              <a:ext uri="{FF2B5EF4-FFF2-40B4-BE49-F238E27FC236}">
                <a16:creationId xmlns:a16="http://schemas.microsoft.com/office/drawing/2014/main" id="{088FB30A-AA43-CB49-9A7A-DD48B0178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9392" y="3208348"/>
            <a:ext cx="369317" cy="369317"/>
          </a:xfrm>
          <a:prstGeom prst="rect">
            <a:avLst/>
          </a:prstGeom>
        </p:spPr>
      </p:pic>
      <p:pic>
        <p:nvPicPr>
          <p:cNvPr id="12" name="Graphique 11" descr="Graphique à barres avec tendance à la baisse">
            <a:extLst>
              <a:ext uri="{FF2B5EF4-FFF2-40B4-BE49-F238E27FC236}">
                <a16:creationId xmlns:a16="http://schemas.microsoft.com/office/drawing/2014/main" id="{204F617D-637A-AB49-A20C-90C7B38E2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9391" y="4547191"/>
            <a:ext cx="369317" cy="369317"/>
          </a:xfrm>
          <a:prstGeom prst="rect">
            <a:avLst/>
          </a:prstGeom>
        </p:spPr>
      </p:pic>
      <p:pic>
        <p:nvPicPr>
          <p:cNvPr id="13" name="Graphique 12" descr="Graphique à barres avec tendance à la baisse">
            <a:extLst>
              <a:ext uri="{FF2B5EF4-FFF2-40B4-BE49-F238E27FC236}">
                <a16:creationId xmlns:a16="http://schemas.microsoft.com/office/drawing/2014/main" id="{E8D22381-3E68-8F45-BD25-ADE81EEE4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9391" y="4062428"/>
            <a:ext cx="369317" cy="369317"/>
          </a:xfrm>
          <a:prstGeom prst="rect">
            <a:avLst/>
          </a:prstGeom>
        </p:spPr>
      </p:pic>
      <p:sp>
        <p:nvSpPr>
          <p:cNvPr id="14" name="Égal 13">
            <a:extLst>
              <a:ext uri="{FF2B5EF4-FFF2-40B4-BE49-F238E27FC236}">
                <a16:creationId xmlns:a16="http://schemas.microsoft.com/office/drawing/2014/main" id="{1F740B72-1499-7E46-BE56-87B3A91798E5}"/>
              </a:ext>
            </a:extLst>
          </p:cNvPr>
          <p:cNvSpPr/>
          <p:nvPr/>
        </p:nvSpPr>
        <p:spPr>
          <a:xfrm>
            <a:off x="339805" y="2387714"/>
            <a:ext cx="369317" cy="441208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E73FBD7-B2B6-7549-A712-C19F3048BA87}"/>
              </a:ext>
            </a:extLst>
          </p:cNvPr>
          <p:cNvSpPr txBox="1"/>
          <p:nvPr/>
        </p:nvSpPr>
        <p:spPr>
          <a:xfrm>
            <a:off x="786247" y="2459590"/>
            <a:ext cx="20120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Education</a:t>
            </a:r>
          </a:p>
          <a:p>
            <a:endParaRPr lang="fr-FR" dirty="0"/>
          </a:p>
          <a:p>
            <a:r>
              <a:rPr lang="fr-FR" dirty="0" err="1"/>
              <a:t>Political</a:t>
            </a:r>
            <a:r>
              <a:rPr lang="fr-FR" dirty="0"/>
              <a:t> orientation</a:t>
            </a:r>
          </a:p>
          <a:p>
            <a:endParaRPr lang="fr-FR" dirty="0"/>
          </a:p>
          <a:p>
            <a:r>
              <a:rPr lang="fr-FR" dirty="0" err="1"/>
              <a:t>Region</a:t>
            </a:r>
            <a:endParaRPr lang="fr-FR" dirty="0"/>
          </a:p>
        </p:txBody>
      </p:sp>
      <p:sp>
        <p:nvSpPr>
          <p:cNvPr id="16" name="Égal 15">
            <a:extLst>
              <a:ext uri="{FF2B5EF4-FFF2-40B4-BE49-F238E27FC236}">
                <a16:creationId xmlns:a16="http://schemas.microsoft.com/office/drawing/2014/main" id="{9BEDFF5E-F3D9-244A-9F36-9E050BF0E307}"/>
              </a:ext>
            </a:extLst>
          </p:cNvPr>
          <p:cNvSpPr/>
          <p:nvPr/>
        </p:nvSpPr>
        <p:spPr>
          <a:xfrm>
            <a:off x="339803" y="2945458"/>
            <a:ext cx="369317" cy="441208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Égal 16">
            <a:extLst>
              <a:ext uri="{FF2B5EF4-FFF2-40B4-BE49-F238E27FC236}">
                <a16:creationId xmlns:a16="http://schemas.microsoft.com/office/drawing/2014/main" id="{A8D31918-D3B9-0B40-951F-2BA736E9C854}"/>
              </a:ext>
            </a:extLst>
          </p:cNvPr>
          <p:cNvSpPr/>
          <p:nvPr/>
        </p:nvSpPr>
        <p:spPr>
          <a:xfrm>
            <a:off x="339803" y="3495710"/>
            <a:ext cx="369317" cy="441208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B8916A5-9F8E-E449-9E3F-85C50F317A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3454CBC-4929-8B4E-ADE1-3B522ADEE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7030350C-A91E-0645-93E1-BEF7E0F65D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072" b="12928"/>
          <a:stretch/>
        </p:blipFill>
        <p:spPr>
          <a:xfrm>
            <a:off x="4367584" y="295248"/>
            <a:ext cx="7580957" cy="656275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31E4F06-3EF0-0A4D-B28B-CA403025CAE2}"/>
              </a:ext>
            </a:extLst>
          </p:cNvPr>
          <p:cNvSpPr/>
          <p:nvPr/>
        </p:nvSpPr>
        <p:spPr>
          <a:xfrm>
            <a:off x="-23756" y="-13378"/>
            <a:ext cx="12215756" cy="358311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1141798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42E3934-BBD7-B649-827B-2C30F76CE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52" b="13899"/>
          <a:stretch/>
        </p:blipFill>
        <p:spPr>
          <a:xfrm>
            <a:off x="3372872" y="392053"/>
            <a:ext cx="8819128" cy="645495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923C4AE-6550-7D43-AAAE-C8B651371642}"/>
              </a:ext>
            </a:extLst>
          </p:cNvPr>
          <p:cNvSpPr txBox="1"/>
          <p:nvPr/>
        </p:nvSpPr>
        <p:spPr>
          <a:xfrm>
            <a:off x="709122" y="2701364"/>
            <a:ext cx="23230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-11% </a:t>
            </a:r>
            <a:r>
              <a:rPr lang="fr-FR" dirty="0" err="1"/>
              <a:t>under</a:t>
            </a:r>
            <a:r>
              <a:rPr lang="fr-FR" dirty="0"/>
              <a:t> 25</a:t>
            </a:r>
          </a:p>
          <a:p>
            <a:endParaRPr lang="fr-FR" dirty="0"/>
          </a:p>
          <a:p>
            <a:r>
              <a:rPr lang="fr-FR" dirty="0"/>
              <a:t>+ 5% in people over 55</a:t>
            </a:r>
          </a:p>
          <a:p>
            <a:endParaRPr lang="fr-FR" dirty="0"/>
          </a:p>
          <a:p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wing</a:t>
            </a:r>
            <a:r>
              <a:rPr lang="fr-FR" dirty="0"/>
              <a:t> marker</a:t>
            </a:r>
          </a:p>
          <a:p>
            <a:endParaRPr lang="fr-FR" dirty="0"/>
          </a:p>
        </p:txBody>
      </p:sp>
      <p:pic>
        <p:nvPicPr>
          <p:cNvPr id="8" name="Graphique 7" descr="Graphique à barres avec tendance à la hausse (droite à gauche)">
            <a:extLst>
              <a:ext uri="{FF2B5EF4-FFF2-40B4-BE49-F238E27FC236}">
                <a16:creationId xmlns:a16="http://schemas.microsoft.com/office/drawing/2014/main" id="{64D2B4D6-0F3F-C84A-9079-6A7BE8882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380" y="3244341"/>
            <a:ext cx="369317" cy="369317"/>
          </a:xfrm>
          <a:prstGeom prst="rect">
            <a:avLst/>
          </a:prstGeom>
        </p:spPr>
      </p:pic>
      <p:pic>
        <p:nvPicPr>
          <p:cNvPr id="10" name="Graphique 9" descr="Graphique à barres avec tendance à la baisse">
            <a:extLst>
              <a:ext uri="{FF2B5EF4-FFF2-40B4-BE49-F238E27FC236}">
                <a16:creationId xmlns:a16="http://schemas.microsoft.com/office/drawing/2014/main" id="{AB291480-3D36-6B44-A390-B1F230C9A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379" y="2730191"/>
            <a:ext cx="369317" cy="369317"/>
          </a:xfrm>
          <a:prstGeom prst="rect">
            <a:avLst/>
          </a:prstGeom>
        </p:spPr>
      </p:pic>
      <p:pic>
        <p:nvPicPr>
          <p:cNvPr id="11" name="Graphique 10" descr="Graphique à barres avec tendance à la hausse (droite à gauche)">
            <a:extLst>
              <a:ext uri="{FF2B5EF4-FFF2-40B4-BE49-F238E27FC236}">
                <a16:creationId xmlns:a16="http://schemas.microsoft.com/office/drawing/2014/main" id="{5EC679C4-60F5-3643-A04E-3E0F4CCEE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378" y="3771980"/>
            <a:ext cx="369317" cy="36931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4913CB1-451E-5749-9350-A859597519C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062BBE6-6939-2540-969A-AC1440F0AB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18EBA6-B430-0641-89EE-A28B297FAF89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4044159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F1F96F8-4188-9744-A38C-36E968E87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37" b="18301"/>
          <a:stretch/>
        </p:blipFill>
        <p:spPr>
          <a:xfrm>
            <a:off x="2549236" y="276299"/>
            <a:ext cx="9488646" cy="64556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C054B40-EFCB-2940-B7BF-8DCC13F58E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099A86D-6A4A-2947-A3AA-88F02C087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EEEA81-A10F-FA4B-864C-6B55D03EF61E}"/>
              </a:ext>
            </a:extLst>
          </p:cNvPr>
          <p:cNvSpPr/>
          <p:nvPr/>
        </p:nvSpPr>
        <p:spPr>
          <a:xfrm>
            <a:off x="-23756" y="-13378"/>
            <a:ext cx="12215756" cy="47863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2088471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F9DD259-8B69-A64D-BE6E-276E7F7714E2}"/>
              </a:ext>
            </a:extLst>
          </p:cNvPr>
          <p:cNvSpPr/>
          <p:nvPr/>
        </p:nvSpPr>
        <p:spPr>
          <a:xfrm>
            <a:off x="0" y="6396336"/>
            <a:ext cx="12192938" cy="461664"/>
          </a:xfrm>
          <a:prstGeom prst="rect">
            <a:avLst/>
          </a:prstGeom>
          <a:solidFill>
            <a:srgbClr val="C00000">
              <a:alpha val="63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  <p:pic>
        <p:nvPicPr>
          <p:cNvPr id="3" name="Graphique 2" descr="Internet">
            <a:extLst>
              <a:ext uri="{FF2B5EF4-FFF2-40B4-BE49-F238E27FC236}">
                <a16:creationId xmlns:a16="http://schemas.microsoft.com/office/drawing/2014/main" id="{D98B5DAE-2C68-C34C-80DE-EFE16DC31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901" y="1157288"/>
            <a:ext cx="914400" cy="914400"/>
          </a:xfrm>
          <a:prstGeom prst="rect">
            <a:avLst/>
          </a:prstGeom>
        </p:spPr>
      </p:pic>
      <p:pic>
        <p:nvPicPr>
          <p:cNvPr id="5" name="Graphique 4" descr="Groupe">
            <a:extLst>
              <a:ext uri="{FF2B5EF4-FFF2-40B4-BE49-F238E27FC236}">
                <a16:creationId xmlns:a16="http://schemas.microsoft.com/office/drawing/2014/main" id="{7687004C-F320-2241-BA35-331130B12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901" y="2328862"/>
            <a:ext cx="914400" cy="914400"/>
          </a:xfrm>
          <a:prstGeom prst="rect">
            <a:avLst/>
          </a:prstGeom>
        </p:spPr>
      </p:pic>
      <p:pic>
        <p:nvPicPr>
          <p:cNvPr id="9" name="Graphique 8" descr="Engrenages">
            <a:extLst>
              <a:ext uri="{FF2B5EF4-FFF2-40B4-BE49-F238E27FC236}">
                <a16:creationId xmlns:a16="http://schemas.microsoft.com/office/drawing/2014/main" id="{E763B3DD-906B-2B43-BB11-D0F94B380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901" y="3500436"/>
            <a:ext cx="914400" cy="9144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39AC6D4-819C-8C4E-93ED-E6B7DA467963}"/>
              </a:ext>
            </a:extLst>
          </p:cNvPr>
          <p:cNvSpPr txBox="1"/>
          <p:nvPr/>
        </p:nvSpPr>
        <p:spPr>
          <a:xfrm>
            <a:off x="2143125" y="1383655"/>
            <a:ext cx="10048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Online </a:t>
            </a:r>
            <a:r>
              <a:rPr lang="fr-FR" sz="2400" dirty="0" err="1"/>
              <a:t>survey</a:t>
            </a:r>
            <a:r>
              <a:rPr lang="fr-FR" sz="2400" dirty="0"/>
              <a:t> </a:t>
            </a:r>
            <a:r>
              <a:rPr lang="fr-FR" sz="2400" dirty="0" err="1"/>
              <a:t>carried</a:t>
            </a:r>
            <a:r>
              <a:rPr lang="fr-FR" sz="2400" dirty="0"/>
              <a:t> out by the </a:t>
            </a:r>
            <a:r>
              <a:rPr lang="fr-FR" sz="2400" dirty="0" err="1"/>
              <a:t>YouGov</a:t>
            </a:r>
            <a:r>
              <a:rPr lang="fr-FR" sz="2400" dirty="0"/>
              <a:t> Institute </a:t>
            </a:r>
            <a:r>
              <a:rPr lang="fr-FR" sz="2400" dirty="0" err="1"/>
              <a:t>between</a:t>
            </a:r>
            <a:r>
              <a:rPr lang="fr-FR" sz="2400" dirty="0"/>
              <a:t> </a:t>
            </a:r>
            <a:r>
              <a:rPr lang="fr-FR" sz="2400" dirty="0" err="1"/>
              <a:t>February</a:t>
            </a:r>
            <a:r>
              <a:rPr lang="fr-FR" sz="2400" dirty="0"/>
              <a:t> 5 and 13,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22FD2A5-AE1B-D64E-9FFA-2588BD38CB47}"/>
              </a:ext>
            </a:extLst>
          </p:cNvPr>
          <p:cNvSpPr txBox="1"/>
          <p:nvPr/>
        </p:nvSpPr>
        <p:spPr>
          <a:xfrm>
            <a:off x="2143124" y="2555229"/>
            <a:ext cx="810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Sample</a:t>
            </a:r>
            <a:r>
              <a:rPr lang="fr-FR" sz="2400" dirty="0"/>
              <a:t> of 2003 people </a:t>
            </a:r>
            <a:r>
              <a:rPr lang="fr-FR" sz="2400" dirty="0" err="1"/>
              <a:t>representative</a:t>
            </a:r>
            <a:r>
              <a:rPr lang="fr-FR" sz="2400" dirty="0"/>
              <a:t> of the French population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F32D56A-594F-FB4D-848D-863BD02060BB}"/>
              </a:ext>
            </a:extLst>
          </p:cNvPr>
          <p:cNvSpPr txBox="1"/>
          <p:nvPr/>
        </p:nvSpPr>
        <p:spPr>
          <a:xfrm>
            <a:off x="2143123" y="3826815"/>
            <a:ext cx="4361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Retained</a:t>
            </a:r>
            <a:r>
              <a:rPr lang="fr-FR" sz="2400" dirty="0"/>
              <a:t> </a:t>
            </a:r>
            <a:r>
              <a:rPr lang="fr-FR" sz="2400" dirty="0" err="1"/>
              <a:t>margin</a:t>
            </a:r>
            <a:r>
              <a:rPr lang="fr-FR" sz="2400" dirty="0"/>
              <a:t> of </a:t>
            </a:r>
            <a:r>
              <a:rPr lang="fr-FR" sz="2400" dirty="0" err="1"/>
              <a:t>error</a:t>
            </a:r>
            <a:r>
              <a:rPr lang="fr-FR" sz="2400" dirty="0"/>
              <a:t>: - / + 2%</a:t>
            </a:r>
          </a:p>
        </p:txBody>
      </p:sp>
      <p:pic>
        <p:nvPicPr>
          <p:cNvPr id="14" name="Graphique 13" descr="Recherche">
            <a:extLst>
              <a:ext uri="{FF2B5EF4-FFF2-40B4-BE49-F238E27FC236}">
                <a16:creationId xmlns:a16="http://schemas.microsoft.com/office/drawing/2014/main" id="{C6C3BAFA-6B17-BC41-8786-6F74F9946A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3901" y="4714872"/>
            <a:ext cx="914400" cy="9144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0A9E61E-7058-5C47-9E0E-272D35E688F9}"/>
              </a:ext>
            </a:extLst>
          </p:cNvPr>
          <p:cNvSpPr txBox="1"/>
          <p:nvPr/>
        </p:nvSpPr>
        <p:spPr>
          <a:xfrm>
            <a:off x="2143123" y="4714872"/>
            <a:ext cx="9693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Figures are </a:t>
            </a:r>
            <a:r>
              <a:rPr lang="fr-FR" sz="2400" dirty="0" err="1"/>
              <a:t>expressed</a:t>
            </a:r>
            <a:r>
              <a:rPr lang="fr-FR" sz="2400" dirty="0"/>
              <a:t> as a </a:t>
            </a:r>
            <a:r>
              <a:rPr lang="fr-FR" sz="2400" dirty="0" err="1"/>
              <a:t>percentage</a:t>
            </a:r>
            <a:r>
              <a:rPr lang="fr-FR" sz="2400" dirty="0"/>
              <a:t>. For </a:t>
            </a:r>
            <a:r>
              <a:rPr lang="fr-FR" sz="2400" dirty="0" err="1"/>
              <a:t>some</a:t>
            </a:r>
            <a:r>
              <a:rPr lang="fr-FR" sz="2400" dirty="0"/>
              <a:t> questions </a:t>
            </a:r>
            <a:r>
              <a:rPr lang="fr-FR" sz="2400" dirty="0" err="1"/>
              <a:t>asked</a:t>
            </a:r>
            <a:r>
              <a:rPr lang="fr-FR" sz="2400" dirty="0"/>
              <a:t> </a:t>
            </a:r>
            <a:r>
              <a:rPr lang="fr-FR" sz="2400" dirty="0" err="1"/>
              <a:t>exclusively</a:t>
            </a:r>
            <a:r>
              <a:rPr lang="fr-FR" sz="2400" dirty="0"/>
              <a:t> to men or </a:t>
            </a:r>
            <a:r>
              <a:rPr lang="fr-FR" sz="2400" dirty="0" err="1"/>
              <a:t>women</a:t>
            </a:r>
            <a:r>
              <a:rPr lang="fr-FR" sz="2400" dirty="0"/>
              <a:t>, the </a:t>
            </a:r>
            <a:r>
              <a:rPr lang="fr-FR" sz="2400" dirty="0" err="1"/>
              <a:t>sample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around</a:t>
            </a:r>
            <a:r>
              <a:rPr lang="fr-FR" sz="2400" dirty="0"/>
              <a:t> 1000 </a:t>
            </a:r>
            <a:r>
              <a:rPr lang="fr-FR" sz="2400" dirty="0" err="1"/>
              <a:t>respondents</a:t>
            </a:r>
            <a:r>
              <a:rPr lang="fr-FR" sz="2400" dirty="0"/>
              <a:t>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8602B95-F148-324E-B08E-0B8F2E14CC9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6F3BC13-FAF6-A643-8F9E-284895FFD5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A2877FDA-8097-A646-A8B1-455C822896E6}"/>
              </a:ext>
            </a:extLst>
          </p:cNvPr>
          <p:cNvGrpSpPr/>
          <p:nvPr/>
        </p:nvGrpSpPr>
        <p:grpSpPr>
          <a:xfrm rot="21439338">
            <a:off x="-328882" y="-910791"/>
            <a:ext cx="13170944" cy="1350000"/>
            <a:chOff x="-204395" y="61356"/>
            <a:chExt cx="13170945" cy="7981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7DD837-08FC-2246-9548-7C9B7F95C400}"/>
                </a:ext>
              </a:extLst>
            </p:cNvPr>
            <p:cNvSpPr/>
            <p:nvPr userDrawn="1"/>
          </p:nvSpPr>
          <p:spPr>
            <a:xfrm>
              <a:off x="-204395" y="84998"/>
              <a:ext cx="774550" cy="774550"/>
            </a:xfrm>
            <a:prstGeom prst="rect">
              <a:avLst/>
            </a:prstGeom>
            <a:solidFill>
              <a:srgbClr val="2A4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DD37B5-7905-DB46-9861-116B90F745C8}"/>
                </a:ext>
              </a:extLst>
            </p:cNvPr>
            <p:cNvSpPr/>
            <p:nvPr userDrawn="1"/>
          </p:nvSpPr>
          <p:spPr>
            <a:xfrm>
              <a:off x="754828" y="84998"/>
              <a:ext cx="774550" cy="774550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A1C5BA-272C-E542-A05A-C0548CF22B02}"/>
                </a:ext>
              </a:extLst>
            </p:cNvPr>
            <p:cNvSpPr/>
            <p:nvPr userDrawn="1"/>
          </p:nvSpPr>
          <p:spPr>
            <a:xfrm>
              <a:off x="1713155" y="84998"/>
              <a:ext cx="774550" cy="774550"/>
            </a:xfrm>
            <a:prstGeom prst="rect">
              <a:avLst/>
            </a:prstGeom>
            <a:solidFill>
              <a:srgbClr val="4C9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A413B7E-36C2-F142-A019-28D0F17FAF5C}"/>
                </a:ext>
              </a:extLst>
            </p:cNvPr>
            <p:cNvSpPr/>
            <p:nvPr userDrawn="1"/>
          </p:nvSpPr>
          <p:spPr>
            <a:xfrm>
              <a:off x="2671482" y="73177"/>
              <a:ext cx="774550" cy="774550"/>
            </a:xfrm>
            <a:prstGeom prst="rect">
              <a:avLst/>
            </a:prstGeom>
            <a:solidFill>
              <a:srgbClr val="E53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2C88D1-AE26-094C-BC18-1FA8DD8E0869}"/>
                </a:ext>
              </a:extLst>
            </p:cNvPr>
            <p:cNvSpPr/>
            <p:nvPr userDrawn="1"/>
          </p:nvSpPr>
          <p:spPr>
            <a:xfrm>
              <a:off x="3629809" y="73177"/>
              <a:ext cx="774550" cy="774550"/>
            </a:xfrm>
            <a:prstGeom prst="rect">
              <a:avLst/>
            </a:prstGeom>
            <a:solidFill>
              <a:srgbClr val="FD6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56AA1A-0EF5-9048-AC06-67F8AB235340}"/>
                </a:ext>
              </a:extLst>
            </p:cNvPr>
            <p:cNvSpPr/>
            <p:nvPr userDrawn="1"/>
          </p:nvSpPr>
          <p:spPr>
            <a:xfrm>
              <a:off x="4557660" y="73177"/>
              <a:ext cx="774550" cy="774550"/>
            </a:xfrm>
            <a:prstGeom prst="rect">
              <a:avLst/>
            </a:prstGeom>
            <a:solidFill>
              <a:srgbClr val="A90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0E7AFC1-FEE5-3D42-A84E-1D3293BFA7A7}"/>
                </a:ext>
              </a:extLst>
            </p:cNvPr>
            <p:cNvSpPr/>
            <p:nvPr userDrawn="1"/>
          </p:nvSpPr>
          <p:spPr>
            <a:xfrm>
              <a:off x="5516883" y="73177"/>
              <a:ext cx="774550" cy="774550"/>
            </a:xfrm>
            <a:prstGeom prst="rect">
              <a:avLst/>
            </a:prstGeom>
            <a:solidFill>
              <a:srgbClr val="FDC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CE50DE3-01DA-754B-809F-DAD38A1BF18C}"/>
                </a:ext>
              </a:extLst>
            </p:cNvPr>
            <p:cNvSpPr/>
            <p:nvPr userDrawn="1"/>
          </p:nvSpPr>
          <p:spPr>
            <a:xfrm>
              <a:off x="6475210" y="73177"/>
              <a:ext cx="774550" cy="774550"/>
            </a:xfrm>
            <a:prstGeom prst="rect">
              <a:avLst/>
            </a:prstGeom>
            <a:solidFill>
              <a:srgbClr val="26B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C700329-9B4D-D846-A1FF-87299A5C80BA}"/>
                </a:ext>
              </a:extLst>
            </p:cNvPr>
            <p:cNvSpPr/>
            <p:nvPr userDrawn="1"/>
          </p:nvSpPr>
          <p:spPr>
            <a:xfrm>
              <a:off x="7433537" y="61356"/>
              <a:ext cx="774550" cy="774550"/>
            </a:xfrm>
            <a:prstGeom prst="rect">
              <a:avLst/>
            </a:prstGeom>
            <a:solidFill>
              <a:srgbClr val="FF3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FE785C-BF6D-FB4B-9091-451F7FB01EA8}"/>
                </a:ext>
              </a:extLst>
            </p:cNvPr>
            <p:cNvSpPr/>
            <p:nvPr userDrawn="1"/>
          </p:nvSpPr>
          <p:spPr>
            <a:xfrm>
              <a:off x="8391864" y="61356"/>
              <a:ext cx="774550" cy="774550"/>
            </a:xfrm>
            <a:prstGeom prst="rect">
              <a:avLst/>
            </a:prstGeom>
            <a:solidFill>
              <a:srgbClr val="B30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63BFB4-8C42-4045-B082-55484A0F0BC8}"/>
                </a:ext>
              </a:extLst>
            </p:cNvPr>
            <p:cNvSpPr/>
            <p:nvPr userDrawn="1"/>
          </p:nvSpPr>
          <p:spPr>
            <a:xfrm>
              <a:off x="9350191" y="73177"/>
              <a:ext cx="774550" cy="774550"/>
            </a:xfrm>
            <a:prstGeom prst="rect">
              <a:avLst/>
            </a:prstGeom>
            <a:solidFill>
              <a:srgbClr val="298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81DECD-2DB4-AB43-B512-FCC8F1EAF5F7}"/>
                </a:ext>
              </a:extLst>
            </p:cNvPr>
            <p:cNvSpPr/>
            <p:nvPr userDrawn="1"/>
          </p:nvSpPr>
          <p:spPr>
            <a:xfrm>
              <a:off x="10309414" y="73177"/>
              <a:ext cx="774550" cy="774550"/>
            </a:xfrm>
            <a:prstGeom prst="rect">
              <a:avLst/>
            </a:prstGeom>
            <a:solidFill>
              <a:srgbClr val="BF8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EF8BA4-A0EA-7E42-8AF1-609D135A281B}"/>
                </a:ext>
              </a:extLst>
            </p:cNvPr>
            <p:cNvSpPr/>
            <p:nvPr userDrawn="1"/>
          </p:nvSpPr>
          <p:spPr>
            <a:xfrm>
              <a:off x="11267741" y="73177"/>
              <a:ext cx="774550" cy="774550"/>
            </a:xfrm>
            <a:prstGeom prst="rect">
              <a:avLst/>
            </a:prstGeom>
            <a:solidFill>
              <a:srgbClr val="194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25F74C-F38F-4445-9AA8-A3011EBEA198}"/>
                </a:ext>
              </a:extLst>
            </p:cNvPr>
            <p:cNvSpPr/>
            <p:nvPr userDrawn="1"/>
          </p:nvSpPr>
          <p:spPr>
            <a:xfrm>
              <a:off x="12192000" y="61356"/>
              <a:ext cx="774550" cy="774550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4" name="Image 3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FD706D35-8DF3-4D41-9D5C-4AD581A849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07317" y="5840413"/>
            <a:ext cx="947451" cy="94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25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CC2B6F3-562F-B842-B364-9D0588F61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97" b="16080"/>
          <a:stretch/>
        </p:blipFill>
        <p:spPr>
          <a:xfrm>
            <a:off x="3444339" y="581894"/>
            <a:ext cx="8324232" cy="62102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2937A58-9BEB-D041-BDEC-53B704E2462C}"/>
              </a:ext>
            </a:extLst>
          </p:cNvPr>
          <p:cNvSpPr txBox="1"/>
          <p:nvPr/>
        </p:nvSpPr>
        <p:spPr>
          <a:xfrm>
            <a:off x="573005" y="3143159"/>
            <a:ext cx="3829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 the right </a:t>
            </a:r>
            <a:r>
              <a:rPr lang="fr-FR" dirty="0" err="1"/>
              <a:t>wing</a:t>
            </a:r>
            <a:r>
              <a:rPr lang="fr-FR" dirty="0"/>
              <a:t> in </a:t>
            </a:r>
            <a:r>
              <a:rPr lang="fr-FR" dirty="0" err="1"/>
              <a:t>favor</a:t>
            </a:r>
            <a:r>
              <a:rPr lang="fr-FR" dirty="0"/>
              <a:t> of a boy</a:t>
            </a:r>
          </a:p>
          <a:p>
            <a:endParaRPr lang="fr-FR" dirty="0"/>
          </a:p>
          <a:p>
            <a:r>
              <a:rPr lang="fr-FR" dirty="0" err="1"/>
              <a:t>Indifference</a:t>
            </a:r>
            <a:r>
              <a:rPr lang="fr-FR" dirty="0"/>
              <a:t> in </a:t>
            </a:r>
            <a:r>
              <a:rPr lang="fr-FR" dirty="0" err="1"/>
              <a:t>older</a:t>
            </a:r>
            <a:r>
              <a:rPr lang="fr-FR" dirty="0"/>
              <a:t> people</a:t>
            </a:r>
          </a:p>
          <a:p>
            <a:endParaRPr lang="fr-FR" dirty="0"/>
          </a:p>
          <a:p>
            <a:r>
              <a:rPr lang="fr-FR" dirty="0"/>
              <a:t>Education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Graphique 4" descr="Graphique à barres avec tendance à la hausse (droite à gauche)">
            <a:extLst>
              <a:ext uri="{FF2B5EF4-FFF2-40B4-BE49-F238E27FC236}">
                <a16:creationId xmlns:a16="http://schemas.microsoft.com/office/drawing/2014/main" id="{90EB2267-A87B-1540-B964-51A16619A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689" y="3143159"/>
            <a:ext cx="369317" cy="369317"/>
          </a:xfrm>
          <a:prstGeom prst="rect">
            <a:avLst/>
          </a:prstGeom>
        </p:spPr>
      </p:pic>
      <p:sp>
        <p:nvSpPr>
          <p:cNvPr id="9" name="Égal 8">
            <a:extLst>
              <a:ext uri="{FF2B5EF4-FFF2-40B4-BE49-F238E27FC236}">
                <a16:creationId xmlns:a16="http://schemas.microsoft.com/office/drawing/2014/main" id="{2D35AD92-38E3-4F41-855C-31BE9E295878}"/>
              </a:ext>
            </a:extLst>
          </p:cNvPr>
          <p:cNvSpPr/>
          <p:nvPr/>
        </p:nvSpPr>
        <p:spPr>
          <a:xfrm>
            <a:off x="203687" y="4213495"/>
            <a:ext cx="369317" cy="441208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C70FF7-B925-9445-AC14-4E35F7CF96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BFA49B0-F018-2F46-BB63-CD14CDDBB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14" name="Graphique 13" descr="Graphique à barres avec tendance à la hausse (droite à gauche)">
            <a:extLst>
              <a:ext uri="{FF2B5EF4-FFF2-40B4-BE49-F238E27FC236}">
                <a16:creationId xmlns:a16="http://schemas.microsoft.com/office/drawing/2014/main" id="{C5CC4A9A-23F7-FE4A-B3C3-A990CE8A0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687" y="3693714"/>
            <a:ext cx="369317" cy="3693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7AD389-55A7-3246-9887-FBB428EF45F2}"/>
              </a:ext>
            </a:extLst>
          </p:cNvPr>
          <p:cNvSpPr/>
          <p:nvPr/>
        </p:nvSpPr>
        <p:spPr>
          <a:xfrm>
            <a:off x="-23756" y="-13378"/>
            <a:ext cx="12215756" cy="441208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670325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D1771B6-72FA-784F-8233-8448B27A9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9" r="1800" b="17323"/>
          <a:stretch/>
        </p:blipFill>
        <p:spPr>
          <a:xfrm>
            <a:off x="3172036" y="401782"/>
            <a:ext cx="8946735" cy="64562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1CB38E9-E815-2641-8018-938FEDE8EAAF}"/>
              </a:ext>
            </a:extLst>
          </p:cNvPr>
          <p:cNvSpPr txBox="1"/>
          <p:nvPr/>
        </p:nvSpPr>
        <p:spPr>
          <a:xfrm>
            <a:off x="501535" y="2235290"/>
            <a:ext cx="28312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-16% </a:t>
            </a:r>
            <a:r>
              <a:rPr lang="fr-FR" dirty="0" err="1"/>
              <a:t>women</a:t>
            </a:r>
            <a:r>
              <a:rPr lang="fr-FR" dirty="0"/>
              <a:t> (consent)</a:t>
            </a:r>
          </a:p>
          <a:p>
            <a:endParaRPr lang="fr-FR" dirty="0"/>
          </a:p>
          <a:p>
            <a:r>
              <a:rPr lang="fr-FR" dirty="0"/>
              <a:t>Physical / mental opposition</a:t>
            </a:r>
          </a:p>
          <a:p>
            <a:endParaRPr lang="fr-FR" dirty="0"/>
          </a:p>
          <a:p>
            <a:r>
              <a:rPr lang="fr-FR" dirty="0"/>
              <a:t>Age (consent)</a:t>
            </a:r>
          </a:p>
          <a:p>
            <a:endParaRPr lang="fr-FR" dirty="0"/>
          </a:p>
          <a:p>
            <a:r>
              <a:rPr lang="fr-FR" dirty="0"/>
              <a:t>Education (consent)</a:t>
            </a:r>
          </a:p>
          <a:p>
            <a:endParaRPr lang="fr-FR" dirty="0"/>
          </a:p>
          <a:p>
            <a:r>
              <a:rPr lang="fr-FR" dirty="0"/>
              <a:t>At the right </a:t>
            </a:r>
            <a:r>
              <a:rPr lang="fr-FR" dirty="0" err="1"/>
              <a:t>wing</a:t>
            </a:r>
            <a:r>
              <a:rPr lang="fr-FR" dirty="0"/>
              <a:t> (consent)</a:t>
            </a:r>
          </a:p>
          <a:p>
            <a:endParaRPr lang="fr-FR" dirty="0"/>
          </a:p>
        </p:txBody>
      </p:sp>
      <p:pic>
        <p:nvPicPr>
          <p:cNvPr id="10" name="Graphique 9" descr="Épingle">
            <a:extLst>
              <a:ext uri="{FF2B5EF4-FFF2-40B4-BE49-F238E27FC236}">
                <a16:creationId xmlns:a16="http://schemas.microsoft.com/office/drawing/2014/main" id="{358DE856-A86A-DE48-83A5-E6B7C6EFA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744673"/>
            <a:ext cx="501535" cy="501535"/>
          </a:xfrm>
          <a:prstGeom prst="rect">
            <a:avLst/>
          </a:prstGeom>
        </p:spPr>
      </p:pic>
      <p:pic>
        <p:nvPicPr>
          <p:cNvPr id="11" name="Graphique 10" descr="Graphique à barres avec tendance à la baisse">
            <a:extLst>
              <a:ext uri="{FF2B5EF4-FFF2-40B4-BE49-F238E27FC236}">
                <a16:creationId xmlns:a16="http://schemas.microsoft.com/office/drawing/2014/main" id="{5D76D59C-9CED-C645-8B20-2C332BDD0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08" y="2235290"/>
            <a:ext cx="369317" cy="3693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63823D7-BA7B-C841-9A9D-4A1B75E400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12AA318-07A5-A942-92C3-3574B3505B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sp>
        <p:nvSpPr>
          <p:cNvPr id="14" name="Égal 13">
            <a:extLst>
              <a:ext uri="{FF2B5EF4-FFF2-40B4-BE49-F238E27FC236}">
                <a16:creationId xmlns:a16="http://schemas.microsoft.com/office/drawing/2014/main" id="{7F37ECE8-F9E4-6F4E-824A-B84293E7E355}"/>
              </a:ext>
            </a:extLst>
          </p:cNvPr>
          <p:cNvSpPr/>
          <p:nvPr/>
        </p:nvSpPr>
        <p:spPr>
          <a:xfrm>
            <a:off x="73229" y="3305748"/>
            <a:ext cx="369317" cy="441208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5" name="Graphique 14" descr="Graphique à barres avec tendance à la hausse (droite à gauche)">
            <a:extLst>
              <a:ext uri="{FF2B5EF4-FFF2-40B4-BE49-F238E27FC236}">
                <a16:creationId xmlns:a16="http://schemas.microsoft.com/office/drawing/2014/main" id="{6A6C8CC0-9DEA-1348-947B-783495E431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229" y="3902614"/>
            <a:ext cx="369317" cy="369317"/>
          </a:xfrm>
          <a:prstGeom prst="rect">
            <a:avLst/>
          </a:prstGeom>
        </p:spPr>
      </p:pic>
      <p:pic>
        <p:nvPicPr>
          <p:cNvPr id="16" name="Graphique 15" descr="Graphique à barres avec tendance à la baisse">
            <a:extLst>
              <a:ext uri="{FF2B5EF4-FFF2-40B4-BE49-F238E27FC236}">
                <a16:creationId xmlns:a16="http://schemas.microsoft.com/office/drawing/2014/main" id="{6627592E-EF25-0642-B017-9497C5791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08" y="4427589"/>
            <a:ext cx="369317" cy="3693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24A8630-F977-754F-BA7C-F81314ACB357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3536354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15A1491-0F63-A447-9273-60F3C41473AF}"/>
              </a:ext>
            </a:extLst>
          </p:cNvPr>
          <p:cNvSpPr txBox="1"/>
          <p:nvPr/>
        </p:nvSpPr>
        <p:spPr>
          <a:xfrm>
            <a:off x="1679440" y="2201774"/>
            <a:ext cx="4540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-17% </a:t>
            </a:r>
            <a:r>
              <a:rPr lang="fr-FR" dirty="0" err="1"/>
              <a:t>under</a:t>
            </a:r>
            <a:r>
              <a:rPr lang="fr-FR" dirty="0"/>
              <a:t> 25</a:t>
            </a:r>
          </a:p>
          <a:p>
            <a:endParaRPr lang="fr-FR" dirty="0"/>
          </a:p>
          <a:p>
            <a:r>
              <a:rPr lang="fr-FR" dirty="0"/>
              <a:t>Right </a:t>
            </a:r>
            <a:r>
              <a:rPr lang="fr-FR" dirty="0" err="1"/>
              <a:t>wing</a:t>
            </a:r>
            <a:r>
              <a:rPr lang="fr-FR" dirty="0"/>
              <a:t> &amp; </a:t>
            </a:r>
            <a:r>
              <a:rPr lang="fr-FR" dirty="0" err="1"/>
              <a:t>graduates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7F6D6E-D6B7-8244-89EE-7ED528953F29}"/>
              </a:ext>
            </a:extLst>
          </p:cNvPr>
          <p:cNvSpPr txBox="1"/>
          <p:nvPr/>
        </p:nvSpPr>
        <p:spPr>
          <a:xfrm>
            <a:off x="1697068" y="4298600"/>
            <a:ext cx="36350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-11% </a:t>
            </a:r>
            <a:r>
              <a:rPr lang="fr-FR" dirty="0" err="1"/>
              <a:t>under</a:t>
            </a:r>
            <a:r>
              <a:rPr lang="fr-FR" dirty="0"/>
              <a:t> 25</a:t>
            </a:r>
          </a:p>
          <a:p>
            <a:endParaRPr lang="fr-FR" dirty="0"/>
          </a:p>
          <a:p>
            <a:r>
              <a:rPr lang="fr-FR" dirty="0"/>
              <a:t>Right </a:t>
            </a:r>
            <a:r>
              <a:rPr lang="fr-FR" dirty="0" err="1"/>
              <a:t>wing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2nd round </a:t>
            </a:r>
            <a:r>
              <a:rPr lang="fr-FR" dirty="0" err="1"/>
              <a:t>between</a:t>
            </a:r>
            <a:r>
              <a:rPr lang="fr-FR" dirty="0"/>
              <a:t> Macron / Le Pen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B3F6B6-A128-4443-9496-453196A1F9FC}"/>
              </a:ext>
            </a:extLst>
          </p:cNvPr>
          <p:cNvSpPr txBox="1"/>
          <p:nvPr/>
        </p:nvSpPr>
        <p:spPr>
          <a:xfrm>
            <a:off x="-344174" y="686846"/>
            <a:ext cx="4714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/>
              <a:t>Remuneration</a:t>
            </a:r>
            <a:r>
              <a:rPr lang="fr-FR" sz="1600" dirty="0"/>
              <a:t>            </a:t>
            </a:r>
            <a:r>
              <a:rPr lang="fr-FR" sz="1600" b="1" dirty="0" err="1"/>
              <a:t>professional</a:t>
            </a:r>
            <a:r>
              <a:rPr lang="fr-FR" sz="1600" b="1" dirty="0"/>
              <a:t> life</a:t>
            </a:r>
            <a:endParaRPr lang="fr-FR" sz="1600" dirty="0"/>
          </a:p>
          <a:p>
            <a:pPr algn="ctr"/>
            <a:endParaRPr lang="fr-FR" sz="1600" b="1" dirty="0"/>
          </a:p>
          <a:p>
            <a:pPr algn="ctr"/>
            <a:r>
              <a:rPr lang="fr-FR" sz="1600" b="1" dirty="0"/>
              <a:t>major </a:t>
            </a:r>
            <a:r>
              <a:rPr lang="fr-FR" sz="1600" b="1" dirty="0" err="1"/>
              <a:t>symptoms</a:t>
            </a:r>
            <a:r>
              <a:rPr lang="fr-FR" sz="1600" b="1" dirty="0"/>
              <a:t> </a:t>
            </a:r>
          </a:p>
          <a:p>
            <a:pPr algn="ctr"/>
            <a:r>
              <a:rPr lang="fr-FR" sz="1600" b="1" dirty="0"/>
              <a:t>of </a:t>
            </a:r>
            <a:r>
              <a:rPr lang="fr-FR" sz="1600" b="1" dirty="0" err="1"/>
              <a:t>gender</a:t>
            </a:r>
            <a:r>
              <a:rPr lang="fr-FR" sz="1600" b="1" dirty="0"/>
              <a:t> </a:t>
            </a:r>
            <a:r>
              <a:rPr lang="fr-FR" sz="1600" b="1" dirty="0" err="1"/>
              <a:t>inequality</a:t>
            </a:r>
            <a:endParaRPr lang="fr-FR" sz="16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AAE75D-062B-674B-950C-87D5182FAA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126790-011F-544C-99DB-05BB18A33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sp>
        <p:nvSpPr>
          <p:cNvPr id="9" name="Égal 8">
            <a:extLst>
              <a:ext uri="{FF2B5EF4-FFF2-40B4-BE49-F238E27FC236}">
                <a16:creationId xmlns:a16="http://schemas.microsoft.com/office/drawing/2014/main" id="{E65622FF-EDB9-A942-8874-B8E92258DECD}"/>
              </a:ext>
            </a:extLst>
          </p:cNvPr>
          <p:cNvSpPr/>
          <p:nvPr/>
        </p:nvSpPr>
        <p:spPr>
          <a:xfrm>
            <a:off x="3665923" y="660647"/>
            <a:ext cx="369317" cy="441208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1" name="Graphique 10" descr="Ajouter">
            <a:extLst>
              <a:ext uri="{FF2B5EF4-FFF2-40B4-BE49-F238E27FC236}">
                <a16:creationId xmlns:a16="http://schemas.microsoft.com/office/drawing/2014/main" id="{A2E074E5-5109-9A44-A33E-B1375E690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415" y="712973"/>
            <a:ext cx="388882" cy="388882"/>
          </a:xfrm>
          <a:prstGeom prst="rect">
            <a:avLst/>
          </a:prstGeom>
        </p:spPr>
      </p:pic>
      <p:pic>
        <p:nvPicPr>
          <p:cNvPr id="12" name="Graphique 11" descr="Graphique à barres avec tendance à la baisse">
            <a:extLst>
              <a:ext uri="{FF2B5EF4-FFF2-40B4-BE49-F238E27FC236}">
                <a16:creationId xmlns:a16="http://schemas.microsoft.com/office/drawing/2014/main" id="{736A1F31-0731-1E4D-8ABF-716135604E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0287" y="2201774"/>
            <a:ext cx="369317" cy="369317"/>
          </a:xfrm>
          <a:prstGeom prst="rect">
            <a:avLst/>
          </a:prstGeom>
        </p:spPr>
      </p:pic>
      <p:pic>
        <p:nvPicPr>
          <p:cNvPr id="13" name="Graphique 12" descr="Graphique à barres avec tendance à la baisse">
            <a:extLst>
              <a:ext uri="{FF2B5EF4-FFF2-40B4-BE49-F238E27FC236}">
                <a16:creationId xmlns:a16="http://schemas.microsoft.com/office/drawing/2014/main" id="{DDA92B75-8733-5A49-ADE9-42FF78E10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0286" y="2701825"/>
            <a:ext cx="369317" cy="369317"/>
          </a:xfrm>
          <a:prstGeom prst="rect">
            <a:avLst/>
          </a:prstGeom>
        </p:spPr>
      </p:pic>
      <p:pic>
        <p:nvPicPr>
          <p:cNvPr id="14" name="Graphique 13" descr="Graphique à barres avec tendance à la baisse">
            <a:extLst>
              <a:ext uri="{FF2B5EF4-FFF2-40B4-BE49-F238E27FC236}">
                <a16:creationId xmlns:a16="http://schemas.microsoft.com/office/drawing/2014/main" id="{1C6354A5-40D7-734A-9B7C-98E4AE8E3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1474" y="4260214"/>
            <a:ext cx="369317" cy="369317"/>
          </a:xfrm>
          <a:prstGeom prst="rect">
            <a:avLst/>
          </a:prstGeom>
        </p:spPr>
      </p:pic>
      <p:pic>
        <p:nvPicPr>
          <p:cNvPr id="15" name="Graphique 14" descr="Graphique à barres avec tendance à la baisse">
            <a:extLst>
              <a:ext uri="{FF2B5EF4-FFF2-40B4-BE49-F238E27FC236}">
                <a16:creationId xmlns:a16="http://schemas.microsoft.com/office/drawing/2014/main" id="{7BDA351E-D1B7-3E47-92B6-614A7266DD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1473" y="4831412"/>
            <a:ext cx="369317" cy="369317"/>
          </a:xfrm>
          <a:prstGeom prst="rect">
            <a:avLst/>
          </a:prstGeom>
        </p:spPr>
      </p:pic>
      <p:sp>
        <p:nvSpPr>
          <p:cNvPr id="16" name="Égal 15">
            <a:extLst>
              <a:ext uri="{FF2B5EF4-FFF2-40B4-BE49-F238E27FC236}">
                <a16:creationId xmlns:a16="http://schemas.microsoft.com/office/drawing/2014/main" id="{E850C7B5-FDE8-5E47-BC55-2FD04A8AEE1A}"/>
              </a:ext>
            </a:extLst>
          </p:cNvPr>
          <p:cNvSpPr/>
          <p:nvPr/>
        </p:nvSpPr>
        <p:spPr>
          <a:xfrm>
            <a:off x="1241473" y="5333086"/>
            <a:ext cx="369317" cy="441208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8" name="Image 1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B6CB6A7-D1CE-8C4F-9B07-3E53DABC60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626" b="52929"/>
          <a:stretch/>
        </p:blipFill>
        <p:spPr>
          <a:xfrm>
            <a:off x="5254538" y="55420"/>
            <a:ext cx="6723590" cy="67980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6AAD57-935A-E244-9C02-6B5846DCA69C}"/>
              </a:ext>
            </a:extLst>
          </p:cNvPr>
          <p:cNvSpPr/>
          <p:nvPr/>
        </p:nvSpPr>
        <p:spPr>
          <a:xfrm>
            <a:off x="-23756" y="-13378"/>
            <a:ext cx="5103303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521483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2C2B999-68B1-AA44-9451-5BC900C7F617}"/>
              </a:ext>
            </a:extLst>
          </p:cNvPr>
          <p:cNvSpPr txBox="1"/>
          <p:nvPr/>
        </p:nvSpPr>
        <p:spPr>
          <a:xfrm>
            <a:off x="1307269" y="4314826"/>
            <a:ext cx="15928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-8% </a:t>
            </a:r>
            <a:r>
              <a:rPr lang="fr-FR" dirty="0" err="1"/>
              <a:t>under</a:t>
            </a:r>
            <a:r>
              <a:rPr lang="fr-FR" dirty="0"/>
              <a:t> 25</a:t>
            </a:r>
          </a:p>
          <a:p>
            <a:endParaRPr lang="fr-FR" dirty="0"/>
          </a:p>
          <a:p>
            <a:r>
              <a:rPr lang="fr-FR" dirty="0" err="1"/>
              <a:t>Identical</a:t>
            </a:r>
            <a:r>
              <a:rPr lang="fr-FR" dirty="0"/>
              <a:t> </a:t>
            </a:r>
            <a:r>
              <a:rPr lang="fr-FR" dirty="0" err="1"/>
              <a:t>policy</a:t>
            </a:r>
            <a:endParaRPr lang="fr-FR" dirty="0"/>
          </a:p>
          <a:p>
            <a:endParaRPr lang="fr-FR" dirty="0"/>
          </a:p>
          <a:p>
            <a:r>
              <a:rPr lang="fr-FR" dirty="0"/>
              <a:t>-7% in bac + 2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681B13-09CF-8540-9DC6-A928F828308C}"/>
              </a:ext>
            </a:extLst>
          </p:cNvPr>
          <p:cNvSpPr txBox="1"/>
          <p:nvPr/>
        </p:nvSpPr>
        <p:spPr>
          <a:xfrm>
            <a:off x="1307269" y="1828799"/>
            <a:ext cx="2917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Age &amp; </a:t>
            </a:r>
            <a:r>
              <a:rPr lang="fr-FR" dirty="0" err="1"/>
              <a:t>education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endParaRPr lang="fr-FR" dirty="0"/>
          </a:p>
          <a:p>
            <a:r>
              <a:rPr lang="fr-FR" dirty="0"/>
              <a:t>+ 9% to the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compared</a:t>
            </a:r>
            <a:r>
              <a:rPr lang="fr-FR" dirty="0"/>
              <a:t> to </a:t>
            </a:r>
          </a:p>
          <a:p>
            <a:r>
              <a:rPr lang="fr-FR" dirty="0"/>
              <a:t>the right </a:t>
            </a:r>
            <a:r>
              <a:rPr lang="fr-FR" dirty="0" err="1"/>
              <a:t>wing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216518-DC87-7649-8AF7-538E818822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52" y="6551730"/>
            <a:ext cx="947452" cy="1944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B492DEF-A424-8848-BCAB-92576DC41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sp>
        <p:nvSpPr>
          <p:cNvPr id="10" name="Égal 9">
            <a:extLst>
              <a:ext uri="{FF2B5EF4-FFF2-40B4-BE49-F238E27FC236}">
                <a16:creationId xmlns:a16="http://schemas.microsoft.com/office/drawing/2014/main" id="{478696E1-23C6-B04D-9211-1B6983326FD3}"/>
              </a:ext>
            </a:extLst>
          </p:cNvPr>
          <p:cNvSpPr/>
          <p:nvPr/>
        </p:nvSpPr>
        <p:spPr>
          <a:xfrm>
            <a:off x="826356" y="1800223"/>
            <a:ext cx="369317" cy="441208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1" name="Graphique 10" descr="Graphique à barres avec tendance à la hausse (droite à gauche)">
            <a:extLst>
              <a:ext uri="{FF2B5EF4-FFF2-40B4-BE49-F238E27FC236}">
                <a16:creationId xmlns:a16="http://schemas.microsoft.com/office/drawing/2014/main" id="{9992F478-D805-4E48-8B56-A6509FC6D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355" y="2390476"/>
            <a:ext cx="369317" cy="369317"/>
          </a:xfrm>
          <a:prstGeom prst="rect">
            <a:avLst/>
          </a:prstGeom>
        </p:spPr>
      </p:pic>
      <p:pic>
        <p:nvPicPr>
          <p:cNvPr id="12" name="Graphique 11" descr="Graphique à barres avec tendance à la baisse">
            <a:extLst>
              <a:ext uri="{FF2B5EF4-FFF2-40B4-BE49-F238E27FC236}">
                <a16:creationId xmlns:a16="http://schemas.microsoft.com/office/drawing/2014/main" id="{58C3F080-7367-A844-925D-8757215D80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355" y="4300538"/>
            <a:ext cx="369317" cy="369317"/>
          </a:xfrm>
          <a:prstGeom prst="rect">
            <a:avLst/>
          </a:prstGeom>
        </p:spPr>
      </p:pic>
      <p:sp>
        <p:nvSpPr>
          <p:cNvPr id="13" name="Égal 12">
            <a:extLst>
              <a:ext uri="{FF2B5EF4-FFF2-40B4-BE49-F238E27FC236}">
                <a16:creationId xmlns:a16="http://schemas.microsoft.com/office/drawing/2014/main" id="{93F560C3-BDED-D44D-96CF-B81E2923ED8F}"/>
              </a:ext>
            </a:extLst>
          </p:cNvPr>
          <p:cNvSpPr/>
          <p:nvPr/>
        </p:nvSpPr>
        <p:spPr>
          <a:xfrm>
            <a:off x="826355" y="4795836"/>
            <a:ext cx="369317" cy="441208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4" name="Graphique 13" descr="Graphique à barres avec tendance à la baisse">
            <a:extLst>
              <a:ext uri="{FF2B5EF4-FFF2-40B4-BE49-F238E27FC236}">
                <a16:creationId xmlns:a16="http://schemas.microsoft.com/office/drawing/2014/main" id="{6056C9A0-9D35-034C-B65F-52364718A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354" y="5426134"/>
            <a:ext cx="369317" cy="369317"/>
          </a:xfrm>
          <a:prstGeom prst="rect">
            <a:avLst/>
          </a:prstGeom>
        </p:spPr>
      </p:pic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BB2F83D-FE57-264F-9177-DD377D4832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93737"/>
          <a:stretch/>
        </p:blipFill>
        <p:spPr>
          <a:xfrm>
            <a:off x="4790082" y="-6026"/>
            <a:ext cx="6958573" cy="96623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2987893-D569-A74A-A28F-90C2005260D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7475" b="7475"/>
          <a:stretch/>
        </p:blipFill>
        <p:spPr>
          <a:xfrm>
            <a:off x="5234980" y="900639"/>
            <a:ext cx="5761348" cy="57547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0B34CC-E67E-6F4A-A3A4-9C2F75AEC4D5}"/>
              </a:ext>
            </a:extLst>
          </p:cNvPr>
          <p:cNvSpPr/>
          <p:nvPr/>
        </p:nvSpPr>
        <p:spPr>
          <a:xfrm>
            <a:off x="-23756" y="-13378"/>
            <a:ext cx="5103303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1314763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3F87A00-7C3E-C743-A6D1-76FBB037D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96" b="14030"/>
          <a:stretch/>
        </p:blipFill>
        <p:spPr>
          <a:xfrm>
            <a:off x="4987636" y="494951"/>
            <a:ext cx="7010399" cy="621684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A18EDA6-8324-424D-BE7D-FD8C4C72EDA6}"/>
              </a:ext>
            </a:extLst>
          </p:cNvPr>
          <p:cNvSpPr txBox="1"/>
          <p:nvPr/>
        </p:nvSpPr>
        <p:spPr>
          <a:xfrm>
            <a:off x="731613" y="2016025"/>
            <a:ext cx="36695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Harassment</a:t>
            </a:r>
            <a:r>
              <a:rPr lang="fr-FR" dirty="0"/>
              <a:t> </a:t>
            </a:r>
            <a:r>
              <a:rPr lang="fr-FR" dirty="0" err="1"/>
              <a:t>declines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age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Sexist</a:t>
            </a:r>
            <a:r>
              <a:rPr lang="fr-FR" dirty="0"/>
              <a:t> </a:t>
            </a:r>
            <a:r>
              <a:rPr lang="fr-FR" dirty="0" err="1"/>
              <a:t>insults</a:t>
            </a:r>
            <a:r>
              <a:rPr lang="fr-FR" dirty="0"/>
              <a:t> </a:t>
            </a:r>
            <a:r>
              <a:rPr lang="fr-FR" dirty="0" err="1"/>
              <a:t>decrease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age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Political</a:t>
            </a:r>
            <a:r>
              <a:rPr lang="fr-FR" dirty="0"/>
              <a:t> orientation</a:t>
            </a:r>
          </a:p>
          <a:p>
            <a:endParaRPr lang="fr-FR" dirty="0"/>
          </a:p>
          <a:p>
            <a:r>
              <a:rPr lang="fr-FR" dirty="0" err="1"/>
              <a:t>Sexist</a:t>
            </a:r>
            <a:r>
              <a:rPr lang="fr-FR" dirty="0"/>
              <a:t> </a:t>
            </a:r>
            <a:r>
              <a:rPr lang="fr-FR" dirty="0" err="1"/>
              <a:t>insults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education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D9C30C-BC37-974A-9A64-ADB38B8424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54A593-850C-F849-84F2-125A358C8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7" name="Graphique 6" descr="Graphique à barres avec tendance à la baisse">
            <a:extLst>
              <a:ext uri="{FF2B5EF4-FFF2-40B4-BE49-F238E27FC236}">
                <a16:creationId xmlns:a16="http://schemas.microsoft.com/office/drawing/2014/main" id="{49013D3C-8960-5549-860B-90A05B1AC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296" y="2016025"/>
            <a:ext cx="369317" cy="369317"/>
          </a:xfrm>
          <a:prstGeom prst="rect">
            <a:avLst/>
          </a:prstGeom>
        </p:spPr>
      </p:pic>
      <p:pic>
        <p:nvPicPr>
          <p:cNvPr id="8" name="Graphique 7" descr="Graphique à barres avec tendance à la baisse">
            <a:extLst>
              <a:ext uri="{FF2B5EF4-FFF2-40B4-BE49-F238E27FC236}">
                <a16:creationId xmlns:a16="http://schemas.microsoft.com/office/drawing/2014/main" id="{DD4F8E56-9368-D24D-9642-1A98A84F4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296" y="2570030"/>
            <a:ext cx="369317" cy="369317"/>
          </a:xfrm>
          <a:prstGeom prst="rect">
            <a:avLst/>
          </a:prstGeom>
        </p:spPr>
      </p:pic>
      <p:sp>
        <p:nvSpPr>
          <p:cNvPr id="9" name="Égal 8">
            <a:extLst>
              <a:ext uri="{FF2B5EF4-FFF2-40B4-BE49-F238E27FC236}">
                <a16:creationId xmlns:a16="http://schemas.microsoft.com/office/drawing/2014/main" id="{29C3A226-1C04-1E47-8305-694F78FDF625}"/>
              </a:ext>
            </a:extLst>
          </p:cNvPr>
          <p:cNvSpPr/>
          <p:nvPr/>
        </p:nvSpPr>
        <p:spPr>
          <a:xfrm>
            <a:off x="362296" y="3124035"/>
            <a:ext cx="369317" cy="441208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Graphique 9" descr="Graphique à barres avec tendance à la hausse (droite à gauche)">
            <a:extLst>
              <a:ext uri="{FF2B5EF4-FFF2-40B4-BE49-F238E27FC236}">
                <a16:creationId xmlns:a16="http://schemas.microsoft.com/office/drawing/2014/main" id="{84AF0ADF-F622-9B4E-918A-75DC98749B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2295" y="3713978"/>
            <a:ext cx="369317" cy="3693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AF146C-6699-4F42-8353-8520AC77A739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875664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F0E983C-1325-CD47-A5A8-3E34EE85AD4E}"/>
              </a:ext>
            </a:extLst>
          </p:cNvPr>
          <p:cNvSpPr txBox="1"/>
          <p:nvPr/>
        </p:nvSpPr>
        <p:spPr>
          <a:xfrm>
            <a:off x="255553" y="524448"/>
            <a:ext cx="3043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Violences           Rémunération</a:t>
            </a:r>
          </a:p>
          <a:p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74A0A6-B95D-1044-8621-D08EB4D26F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4726FC8-28B4-7940-A608-15744FA39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10" name="Graphique 9" descr="Ajouter">
            <a:extLst>
              <a:ext uri="{FF2B5EF4-FFF2-40B4-BE49-F238E27FC236}">
                <a16:creationId xmlns:a16="http://schemas.microsoft.com/office/drawing/2014/main" id="{29002A05-3B40-9944-85E0-2C912B03C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5544" y="541708"/>
            <a:ext cx="388882" cy="38888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8B40A45-2CDA-104D-B85E-FBADD927AA74}"/>
              </a:ext>
            </a:extLst>
          </p:cNvPr>
          <p:cNvSpPr txBox="1"/>
          <p:nvPr/>
        </p:nvSpPr>
        <p:spPr>
          <a:xfrm>
            <a:off x="510556" y="1487873"/>
            <a:ext cx="3174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+7% Education</a:t>
            </a:r>
          </a:p>
          <a:p>
            <a:endParaRPr lang="fr-FR" dirty="0"/>
          </a:p>
          <a:p>
            <a:r>
              <a:rPr lang="fr-FR" dirty="0"/>
              <a:t>+10% at the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wing</a:t>
            </a:r>
            <a:r>
              <a:rPr lang="fr-FR" dirty="0"/>
              <a:t> &amp;</a:t>
            </a:r>
          </a:p>
          <a:p>
            <a:r>
              <a:rPr lang="fr-FR" dirty="0"/>
              <a:t>Center</a:t>
            </a:r>
            <a:endParaRPr lang="fr-FR" sz="2400" dirty="0"/>
          </a:p>
          <a:p>
            <a:r>
              <a:rPr lang="fr-FR" dirty="0"/>
              <a:t>- 5% at the right </a:t>
            </a:r>
            <a:r>
              <a:rPr lang="fr-FR" dirty="0" err="1"/>
              <a:t>wing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13" name="Graphique 12" descr="Graphique à barres avec tendance à la baisse">
            <a:extLst>
              <a:ext uri="{FF2B5EF4-FFF2-40B4-BE49-F238E27FC236}">
                <a16:creationId xmlns:a16="http://schemas.microsoft.com/office/drawing/2014/main" id="{27C9139C-8352-3D47-A802-62C7840F3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509" y="4432015"/>
            <a:ext cx="369317" cy="369317"/>
          </a:xfrm>
          <a:prstGeom prst="rect">
            <a:avLst/>
          </a:prstGeom>
        </p:spPr>
      </p:pic>
      <p:pic>
        <p:nvPicPr>
          <p:cNvPr id="15" name="Graphique 14" descr="Graphique à barres avec tendance à la hausse (droite à gauche)">
            <a:extLst>
              <a:ext uri="{FF2B5EF4-FFF2-40B4-BE49-F238E27FC236}">
                <a16:creationId xmlns:a16="http://schemas.microsoft.com/office/drawing/2014/main" id="{234602CB-DDFC-8E42-9764-C459E3C1DB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90" y="1492856"/>
            <a:ext cx="369317" cy="369317"/>
          </a:xfrm>
          <a:prstGeom prst="rect">
            <a:avLst/>
          </a:prstGeom>
        </p:spPr>
      </p:pic>
      <p:pic>
        <p:nvPicPr>
          <p:cNvPr id="16" name="Graphique 15" descr="Graphique à barres avec tendance à la hausse (droite à gauche)">
            <a:extLst>
              <a:ext uri="{FF2B5EF4-FFF2-40B4-BE49-F238E27FC236}">
                <a16:creationId xmlns:a16="http://schemas.microsoft.com/office/drawing/2014/main" id="{06020E57-9C14-E841-93FC-4BF02541CB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89" y="2047001"/>
            <a:ext cx="369317" cy="36931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A3B9378-413B-1B46-9F39-552685CC589C}"/>
              </a:ext>
            </a:extLst>
          </p:cNvPr>
          <p:cNvSpPr txBox="1"/>
          <p:nvPr/>
        </p:nvSpPr>
        <p:spPr>
          <a:xfrm>
            <a:off x="531930" y="4357176"/>
            <a:ext cx="2136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-7% right </a:t>
            </a:r>
            <a:r>
              <a:rPr lang="fr-FR" dirty="0" err="1"/>
              <a:t>wong</a:t>
            </a:r>
            <a:endParaRPr lang="fr-FR" dirty="0"/>
          </a:p>
          <a:p>
            <a:r>
              <a:rPr lang="fr-FR" dirty="0"/>
              <a:t>+ 6%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35 </a:t>
            </a:r>
            <a:r>
              <a:rPr lang="fr-FR" dirty="0" err="1"/>
              <a:t>yo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19" name="Accolade fermante 18">
            <a:extLst>
              <a:ext uri="{FF2B5EF4-FFF2-40B4-BE49-F238E27FC236}">
                <a16:creationId xmlns:a16="http://schemas.microsoft.com/office/drawing/2014/main" id="{26A39A08-8E42-644E-921C-473B1B6B3BB9}"/>
              </a:ext>
            </a:extLst>
          </p:cNvPr>
          <p:cNvSpPr/>
          <p:nvPr/>
        </p:nvSpPr>
        <p:spPr>
          <a:xfrm>
            <a:off x="2767985" y="1447600"/>
            <a:ext cx="369317" cy="917949"/>
          </a:xfrm>
          <a:prstGeom prst="rightBrac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Accolade fermante 19">
            <a:extLst>
              <a:ext uri="{FF2B5EF4-FFF2-40B4-BE49-F238E27FC236}">
                <a16:creationId xmlns:a16="http://schemas.microsoft.com/office/drawing/2014/main" id="{F4C4E79F-F7AB-BC41-85A8-3D4B5E275383}"/>
              </a:ext>
            </a:extLst>
          </p:cNvPr>
          <p:cNvSpPr/>
          <p:nvPr/>
        </p:nvSpPr>
        <p:spPr>
          <a:xfrm>
            <a:off x="2892528" y="4399106"/>
            <a:ext cx="369317" cy="507823"/>
          </a:xfrm>
          <a:prstGeom prst="rightBrace">
            <a:avLst>
              <a:gd name="adj1" fmla="val 43151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A7EAA157-DE42-234B-B637-45AF712703F8}"/>
              </a:ext>
            </a:extLst>
          </p:cNvPr>
          <p:cNvSpPr/>
          <p:nvPr/>
        </p:nvSpPr>
        <p:spPr>
          <a:xfrm>
            <a:off x="2892475" y="2636317"/>
            <a:ext cx="369317" cy="507823"/>
          </a:xfrm>
          <a:prstGeom prst="rightBrace">
            <a:avLst>
              <a:gd name="adj1" fmla="val 43151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2" name="Graphique 21" descr="Graphique à barres avec tendance à la hausse (droite à gauche)">
            <a:extLst>
              <a:ext uri="{FF2B5EF4-FFF2-40B4-BE49-F238E27FC236}">
                <a16:creationId xmlns:a16="http://schemas.microsoft.com/office/drawing/2014/main" id="{B5D59119-D081-9148-8F37-95CD0670BB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4717" y="3813531"/>
            <a:ext cx="369317" cy="36931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930366D-C096-5E4C-9FAE-190D73D4C343}"/>
              </a:ext>
            </a:extLst>
          </p:cNvPr>
          <p:cNvSpPr txBox="1"/>
          <p:nvPr/>
        </p:nvSpPr>
        <p:spPr>
          <a:xfrm>
            <a:off x="601207" y="3838301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+6%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wing</a:t>
            </a:r>
            <a:endParaRPr lang="fr-FR" dirty="0"/>
          </a:p>
        </p:txBody>
      </p:sp>
      <p:sp>
        <p:nvSpPr>
          <p:cNvPr id="24" name="Accolade fermante 23">
            <a:extLst>
              <a:ext uri="{FF2B5EF4-FFF2-40B4-BE49-F238E27FC236}">
                <a16:creationId xmlns:a16="http://schemas.microsoft.com/office/drawing/2014/main" id="{3B36BDD1-C2B8-4046-A561-AA3650EA19BD}"/>
              </a:ext>
            </a:extLst>
          </p:cNvPr>
          <p:cNvSpPr/>
          <p:nvPr/>
        </p:nvSpPr>
        <p:spPr>
          <a:xfrm>
            <a:off x="2892475" y="3789966"/>
            <a:ext cx="369317" cy="507823"/>
          </a:xfrm>
          <a:prstGeom prst="rightBrace">
            <a:avLst>
              <a:gd name="adj1" fmla="val 43151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5" name="Graphique 24" descr="Graphique à barres avec tendance à la baisse">
            <a:extLst>
              <a:ext uri="{FF2B5EF4-FFF2-40B4-BE49-F238E27FC236}">
                <a16:creationId xmlns:a16="http://schemas.microsoft.com/office/drawing/2014/main" id="{D81DFFA2-8BF7-D940-B84A-7EF1A99BC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889" y="2675152"/>
            <a:ext cx="369317" cy="369317"/>
          </a:xfrm>
          <a:prstGeom prst="rect">
            <a:avLst/>
          </a:prstGeom>
        </p:spPr>
      </p:pic>
      <p:pic>
        <p:nvPicPr>
          <p:cNvPr id="17" name="Image 1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C466429-911F-2046-96D0-415A82C2F43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188" b="16791"/>
          <a:stretch/>
        </p:blipFill>
        <p:spPr>
          <a:xfrm>
            <a:off x="3278110" y="45370"/>
            <a:ext cx="9077741" cy="668654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F71115B-CB67-E049-8E3E-03F2238BDC28}"/>
              </a:ext>
            </a:extLst>
          </p:cNvPr>
          <p:cNvSpPr/>
          <p:nvPr/>
        </p:nvSpPr>
        <p:spPr>
          <a:xfrm>
            <a:off x="-23756" y="-13378"/>
            <a:ext cx="3709065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1799382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F873379-8027-C54A-A67B-5CE2D513F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8" b="16080"/>
          <a:stretch/>
        </p:blipFill>
        <p:spPr>
          <a:xfrm>
            <a:off x="3901722" y="526949"/>
            <a:ext cx="8290278" cy="61362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9D1B18A-6FC6-434E-97FA-AF3D407359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E3A6C07-69E1-F04F-9D41-660E377A9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10" name="Graphique 9" descr="Graphique à barres avec tendance à la hausse (droite à gauche)">
            <a:extLst>
              <a:ext uri="{FF2B5EF4-FFF2-40B4-BE49-F238E27FC236}">
                <a16:creationId xmlns:a16="http://schemas.microsoft.com/office/drawing/2014/main" id="{EAD116BA-CF17-284D-9C2B-5B598167C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432" y="1883844"/>
            <a:ext cx="369317" cy="36931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585551C-1D4C-8347-B5E1-B0AEE0A17C6E}"/>
              </a:ext>
            </a:extLst>
          </p:cNvPr>
          <p:cNvSpPr txBox="1"/>
          <p:nvPr/>
        </p:nvSpPr>
        <p:spPr>
          <a:xfrm>
            <a:off x="519993" y="1883829"/>
            <a:ext cx="2668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+ 6% </a:t>
            </a:r>
            <a:r>
              <a:rPr lang="fr-FR" dirty="0" err="1"/>
              <a:t>under</a:t>
            </a:r>
            <a:r>
              <a:rPr lang="fr-FR" dirty="0"/>
              <a:t> 25 / </a:t>
            </a:r>
            <a:r>
              <a:rPr lang="fr-FR" dirty="0" err="1"/>
              <a:t>education</a:t>
            </a:r>
            <a:endParaRPr lang="fr-FR" dirty="0"/>
          </a:p>
          <a:p>
            <a:r>
              <a:rPr lang="fr-FR" dirty="0"/>
              <a:t>+11% at the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wing</a:t>
            </a:r>
            <a:r>
              <a:rPr lang="fr-FR" dirty="0"/>
              <a:t> </a:t>
            </a:r>
          </a:p>
        </p:txBody>
      </p:sp>
      <p:pic>
        <p:nvPicPr>
          <p:cNvPr id="11" name="Graphique 10" descr="Graphique à barres avec tendance à la hausse (droite à gauche)">
            <a:extLst>
              <a:ext uri="{FF2B5EF4-FFF2-40B4-BE49-F238E27FC236}">
                <a16:creationId xmlns:a16="http://schemas.microsoft.com/office/drawing/2014/main" id="{1A661C79-B577-9D45-8679-7267122B5D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42" y="2226558"/>
            <a:ext cx="369317" cy="369317"/>
          </a:xfrm>
          <a:prstGeom prst="rect">
            <a:avLst/>
          </a:prstGeom>
        </p:spPr>
      </p:pic>
      <p:sp>
        <p:nvSpPr>
          <p:cNvPr id="12" name="Égal 11">
            <a:extLst>
              <a:ext uri="{FF2B5EF4-FFF2-40B4-BE49-F238E27FC236}">
                <a16:creationId xmlns:a16="http://schemas.microsoft.com/office/drawing/2014/main" id="{4BAC647A-6E02-BF42-B740-43DC6EF31696}"/>
              </a:ext>
            </a:extLst>
          </p:cNvPr>
          <p:cNvSpPr/>
          <p:nvPr/>
        </p:nvSpPr>
        <p:spPr>
          <a:xfrm>
            <a:off x="58739" y="4394456"/>
            <a:ext cx="369317" cy="441208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0C5425B-2971-A140-A5A5-5349ACCA3499}"/>
              </a:ext>
            </a:extLst>
          </p:cNvPr>
          <p:cNvSpPr txBox="1"/>
          <p:nvPr/>
        </p:nvSpPr>
        <p:spPr>
          <a:xfrm>
            <a:off x="508293" y="4466332"/>
            <a:ext cx="3393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Political</a:t>
            </a:r>
            <a:r>
              <a:rPr lang="fr-FR" dirty="0"/>
              <a:t> orientation / </a:t>
            </a:r>
            <a:r>
              <a:rPr lang="fr-FR" dirty="0" err="1"/>
              <a:t>education</a:t>
            </a:r>
            <a:endParaRPr lang="fr-FR" dirty="0"/>
          </a:p>
          <a:p>
            <a:r>
              <a:rPr lang="fr-FR" dirty="0"/>
              <a:t>+ 6% </a:t>
            </a:r>
            <a:r>
              <a:rPr lang="fr-FR" dirty="0" err="1"/>
              <a:t>between</a:t>
            </a:r>
            <a:r>
              <a:rPr lang="fr-FR" dirty="0"/>
              <a:t> 25 and 34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old</a:t>
            </a:r>
            <a:endParaRPr lang="fr-FR" dirty="0"/>
          </a:p>
        </p:txBody>
      </p:sp>
      <p:pic>
        <p:nvPicPr>
          <p:cNvPr id="13" name="Graphique 12" descr="Graphique à barres avec tendance à la hausse (droite à gauche)">
            <a:extLst>
              <a:ext uri="{FF2B5EF4-FFF2-40B4-BE49-F238E27FC236}">
                <a16:creationId xmlns:a16="http://schemas.microsoft.com/office/drawing/2014/main" id="{D4A3803F-1E4D-1341-9E6D-F7CD962E7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930" y="4789497"/>
            <a:ext cx="369317" cy="3693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C3E962A-F651-BD4F-9530-589C1FA1EEA7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2581029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5925F2D-CB7D-7A48-8086-E02B29F37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4" b="18736"/>
          <a:stretch/>
        </p:blipFill>
        <p:spPr>
          <a:xfrm>
            <a:off x="3345812" y="488322"/>
            <a:ext cx="8846188" cy="587324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2D211C1-7379-BA44-8FAC-CC71AAD9CDFC}"/>
              </a:ext>
            </a:extLst>
          </p:cNvPr>
          <p:cNvSpPr txBox="1"/>
          <p:nvPr/>
        </p:nvSpPr>
        <p:spPr>
          <a:xfrm>
            <a:off x="671566" y="2681517"/>
            <a:ext cx="360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+ 9% at the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wing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Macron &amp; Le Pen </a:t>
            </a:r>
            <a:r>
              <a:rPr lang="fr-FR" dirty="0" err="1"/>
              <a:t>voters</a:t>
            </a:r>
            <a:r>
              <a:rPr lang="fr-FR" dirty="0"/>
              <a:t> (second </a:t>
            </a:r>
            <a:r>
              <a:rPr lang="fr-FR" dirty="0" err="1"/>
              <a:t>presidential</a:t>
            </a:r>
            <a:r>
              <a:rPr lang="fr-FR" dirty="0"/>
              <a:t> ballot)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049800-3E12-134C-BDE0-983C628AD1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DAD078-1C27-A842-9602-4C6E686C2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8" name="Graphique 7" descr="Graphique à barres avec tendance à la hausse (droite à gauche)">
            <a:extLst>
              <a:ext uri="{FF2B5EF4-FFF2-40B4-BE49-F238E27FC236}">
                <a16:creationId xmlns:a16="http://schemas.microsoft.com/office/drawing/2014/main" id="{C199E1FF-E700-BB41-BF0F-F62246607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786" y="2681517"/>
            <a:ext cx="369317" cy="369317"/>
          </a:xfrm>
          <a:prstGeom prst="rect">
            <a:avLst/>
          </a:prstGeom>
        </p:spPr>
      </p:pic>
      <p:pic>
        <p:nvPicPr>
          <p:cNvPr id="11" name="Graphique 10" descr="Recherche">
            <a:extLst>
              <a:ext uri="{FF2B5EF4-FFF2-40B4-BE49-F238E27FC236}">
                <a16:creationId xmlns:a16="http://schemas.microsoft.com/office/drawing/2014/main" id="{6C47B97A-89F7-D24F-BD83-608B8C23E1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0787" y="3240286"/>
            <a:ext cx="369318" cy="3693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13109D-807D-A141-A6E2-16B33C6DC71A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4276514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312B834-DD7A-7145-9490-2AF056DED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5" b="14895"/>
          <a:stretch/>
        </p:blipFill>
        <p:spPr>
          <a:xfrm>
            <a:off x="4857502" y="8758"/>
            <a:ext cx="7376712" cy="66698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0C8F435-BC7B-1849-A261-AEAC86318578}"/>
              </a:ext>
            </a:extLst>
          </p:cNvPr>
          <p:cNvSpPr txBox="1"/>
          <p:nvPr/>
        </p:nvSpPr>
        <p:spPr>
          <a:xfrm>
            <a:off x="760225" y="1926909"/>
            <a:ext cx="3249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+ 8% in the </a:t>
            </a:r>
            <a:r>
              <a:rPr lang="fr-FR" dirty="0" err="1"/>
              <a:t>elderly</a:t>
            </a:r>
            <a:endParaRPr lang="fr-FR" dirty="0"/>
          </a:p>
          <a:p>
            <a:r>
              <a:rPr lang="fr-FR" dirty="0" err="1"/>
              <a:t>Difference</a:t>
            </a:r>
            <a:r>
              <a:rPr lang="fr-FR" dirty="0"/>
              <a:t> 18% men and </a:t>
            </a:r>
            <a:r>
              <a:rPr lang="fr-FR" dirty="0" err="1"/>
              <a:t>women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2DE109-B131-CD49-9A86-B55604AFD2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486FC6-1523-9A4E-B3BE-06E2C65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13" name="Graphique 12" descr="Graphique à barres avec tendance à la baisse">
            <a:extLst>
              <a:ext uri="{FF2B5EF4-FFF2-40B4-BE49-F238E27FC236}">
                <a16:creationId xmlns:a16="http://schemas.microsoft.com/office/drawing/2014/main" id="{5D755FCB-6FE0-0E4A-9541-D64BA3391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323" y="2240305"/>
            <a:ext cx="369317" cy="36931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F05852E-32DA-8B4A-8BDF-F9D56BC6FD2A}"/>
              </a:ext>
            </a:extLst>
          </p:cNvPr>
          <p:cNvSpPr txBox="1"/>
          <p:nvPr/>
        </p:nvSpPr>
        <p:spPr>
          <a:xfrm>
            <a:off x="742949" y="1057145"/>
            <a:ext cx="471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Decreasing</a:t>
            </a:r>
            <a:r>
              <a:rPr lang="fr-FR" dirty="0"/>
              <a:t> perception </a:t>
            </a:r>
            <a:r>
              <a:rPr lang="fr-FR" dirty="0" err="1"/>
              <a:t>among</a:t>
            </a:r>
            <a:r>
              <a:rPr lang="fr-FR" dirty="0"/>
              <a:t> </a:t>
            </a:r>
            <a:r>
              <a:rPr lang="fr-FR" dirty="0" err="1"/>
              <a:t>young</a:t>
            </a:r>
            <a:r>
              <a:rPr lang="fr-FR" dirty="0"/>
              <a:t> people</a:t>
            </a:r>
          </a:p>
          <a:p>
            <a:r>
              <a:rPr lang="fr-FR" dirty="0" err="1"/>
              <a:t>Growing</a:t>
            </a:r>
            <a:r>
              <a:rPr lang="fr-FR" dirty="0"/>
              <a:t> perception </a:t>
            </a:r>
            <a:r>
              <a:rPr lang="fr-FR" dirty="0" err="1"/>
              <a:t>among</a:t>
            </a:r>
            <a:r>
              <a:rPr lang="fr-FR" dirty="0"/>
              <a:t> the </a:t>
            </a:r>
            <a:r>
              <a:rPr lang="fr-FR" dirty="0" err="1"/>
              <a:t>elderly</a:t>
            </a:r>
            <a:endParaRPr lang="fr-FR" dirty="0"/>
          </a:p>
        </p:txBody>
      </p:sp>
      <p:pic>
        <p:nvPicPr>
          <p:cNvPr id="15" name="Graphique 14" descr="Graphique à barres avec tendance à la hausse (droite à gauche)">
            <a:extLst>
              <a:ext uri="{FF2B5EF4-FFF2-40B4-BE49-F238E27FC236}">
                <a16:creationId xmlns:a16="http://schemas.microsoft.com/office/drawing/2014/main" id="{59CC7CFF-13FC-F442-BB06-89C977787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0958" y="1045550"/>
            <a:ext cx="369317" cy="36931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AC57C97-2596-0142-9E2A-2E06CF5B6149}"/>
              </a:ext>
            </a:extLst>
          </p:cNvPr>
          <p:cNvSpPr txBox="1"/>
          <p:nvPr/>
        </p:nvSpPr>
        <p:spPr>
          <a:xfrm>
            <a:off x="788759" y="3514315"/>
            <a:ext cx="4326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Respondents</a:t>
            </a:r>
            <a:r>
              <a:rPr lang="fr-FR" dirty="0"/>
              <a:t> on the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wing</a:t>
            </a:r>
            <a:r>
              <a:rPr lang="fr-FR" dirty="0"/>
              <a:t> more </a:t>
            </a:r>
            <a:r>
              <a:rPr lang="fr-FR" dirty="0" err="1"/>
              <a:t>inclined</a:t>
            </a:r>
            <a:r>
              <a:rPr lang="fr-FR" dirty="0"/>
              <a:t> </a:t>
            </a:r>
          </a:p>
          <a:p>
            <a:r>
              <a:rPr lang="fr-FR" dirty="0"/>
              <a:t>to </a:t>
            </a:r>
            <a:r>
              <a:rPr lang="fr-FR" dirty="0" err="1"/>
              <a:t>identify</a:t>
            </a:r>
            <a:r>
              <a:rPr lang="fr-FR" dirty="0"/>
              <a:t> </a:t>
            </a:r>
            <a:r>
              <a:rPr lang="fr-FR" dirty="0" err="1"/>
              <a:t>differences</a:t>
            </a:r>
            <a:r>
              <a:rPr lang="fr-FR" dirty="0"/>
              <a:t> in </a:t>
            </a:r>
            <a:r>
              <a:rPr lang="fr-FR" dirty="0" err="1"/>
              <a:t>treatment</a:t>
            </a:r>
            <a:endParaRPr lang="fr-FR" dirty="0"/>
          </a:p>
          <a:p>
            <a:r>
              <a:rPr lang="fr-FR" dirty="0" err="1"/>
              <a:t>Don't</a:t>
            </a:r>
            <a:r>
              <a:rPr lang="fr-FR" dirty="0"/>
              <a:t> know: </a:t>
            </a:r>
            <a:r>
              <a:rPr lang="fr-FR" dirty="0" err="1"/>
              <a:t>young</a:t>
            </a:r>
            <a:r>
              <a:rPr lang="fr-FR" dirty="0"/>
              <a:t> &amp; non-</a:t>
            </a:r>
            <a:r>
              <a:rPr lang="fr-FR" dirty="0" err="1"/>
              <a:t>graduates</a:t>
            </a:r>
            <a:endParaRPr lang="fr-FR" dirty="0"/>
          </a:p>
        </p:txBody>
      </p:sp>
      <p:pic>
        <p:nvPicPr>
          <p:cNvPr id="17" name="Graphique 16" descr="Graphique à barres avec tendance à la hausse (droite à gauche)">
            <a:extLst>
              <a:ext uri="{FF2B5EF4-FFF2-40B4-BE49-F238E27FC236}">
                <a16:creationId xmlns:a16="http://schemas.microsoft.com/office/drawing/2014/main" id="{371E2027-B1C6-BF45-92E0-1497A3D972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5112" y="3514315"/>
            <a:ext cx="369317" cy="369317"/>
          </a:xfrm>
          <a:prstGeom prst="rect">
            <a:avLst/>
          </a:prstGeom>
        </p:spPr>
      </p:pic>
      <p:pic>
        <p:nvPicPr>
          <p:cNvPr id="19" name="Graphique 18" descr="Graphique à barres avec tendance à la baisse">
            <a:extLst>
              <a:ext uri="{FF2B5EF4-FFF2-40B4-BE49-F238E27FC236}">
                <a16:creationId xmlns:a16="http://schemas.microsoft.com/office/drawing/2014/main" id="{348A6AA2-4345-A349-914A-B0F8A1459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295" y="1343861"/>
            <a:ext cx="369317" cy="369317"/>
          </a:xfrm>
          <a:prstGeom prst="rect">
            <a:avLst/>
          </a:prstGeom>
        </p:spPr>
      </p:pic>
      <p:pic>
        <p:nvPicPr>
          <p:cNvPr id="20" name="Graphique 19" descr="Graphique à barres avec tendance à la hausse (droite à gauche)">
            <a:extLst>
              <a:ext uri="{FF2B5EF4-FFF2-40B4-BE49-F238E27FC236}">
                <a16:creationId xmlns:a16="http://schemas.microsoft.com/office/drawing/2014/main" id="{07C99582-E19E-3941-832B-E5FC401079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323" y="1926909"/>
            <a:ext cx="369317" cy="369317"/>
          </a:xfrm>
          <a:prstGeom prst="rect">
            <a:avLst/>
          </a:prstGeom>
        </p:spPr>
      </p:pic>
      <p:pic>
        <p:nvPicPr>
          <p:cNvPr id="21" name="Graphique 20" descr="Graphique à barres avec tendance à la baisse">
            <a:extLst>
              <a:ext uri="{FF2B5EF4-FFF2-40B4-BE49-F238E27FC236}">
                <a16:creationId xmlns:a16="http://schemas.microsoft.com/office/drawing/2014/main" id="{C11C5BCB-5722-354F-B457-C985EC730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957" y="4697707"/>
            <a:ext cx="369317" cy="36931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072D0C3-A9F5-9747-A6AF-A672494ACD0B}"/>
              </a:ext>
            </a:extLst>
          </p:cNvPr>
          <p:cNvSpPr txBox="1"/>
          <p:nvPr/>
        </p:nvSpPr>
        <p:spPr>
          <a:xfrm>
            <a:off x="763140" y="4697707"/>
            <a:ext cx="324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Difference</a:t>
            </a:r>
            <a:r>
              <a:rPr lang="fr-FR" dirty="0"/>
              <a:t> 16% men and </a:t>
            </a:r>
            <a:r>
              <a:rPr lang="fr-FR" dirty="0" err="1"/>
              <a:t>women</a:t>
            </a:r>
            <a:endParaRPr lang="fr-FR" dirty="0"/>
          </a:p>
        </p:txBody>
      </p:sp>
      <p:pic>
        <p:nvPicPr>
          <p:cNvPr id="23" name="Graphique 22" descr="Graphique à barres avec tendance à la hausse (droite à gauche)">
            <a:extLst>
              <a:ext uri="{FF2B5EF4-FFF2-40B4-BE49-F238E27FC236}">
                <a16:creationId xmlns:a16="http://schemas.microsoft.com/office/drawing/2014/main" id="{EBE232EC-DD28-0B48-BA49-46E4B60D6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5111" y="4055498"/>
            <a:ext cx="369317" cy="369317"/>
          </a:xfrm>
          <a:prstGeom prst="rect">
            <a:avLst/>
          </a:prstGeom>
        </p:spPr>
      </p:pic>
      <p:sp>
        <p:nvSpPr>
          <p:cNvPr id="24" name="Accolade fermante 23">
            <a:extLst>
              <a:ext uri="{FF2B5EF4-FFF2-40B4-BE49-F238E27FC236}">
                <a16:creationId xmlns:a16="http://schemas.microsoft.com/office/drawing/2014/main" id="{9B5D79D7-D0C3-444D-9954-447C533C68D4}"/>
              </a:ext>
            </a:extLst>
          </p:cNvPr>
          <p:cNvSpPr/>
          <p:nvPr/>
        </p:nvSpPr>
        <p:spPr>
          <a:xfrm>
            <a:off x="4510417" y="4697707"/>
            <a:ext cx="369317" cy="507823"/>
          </a:xfrm>
          <a:prstGeom prst="rightBrace">
            <a:avLst>
              <a:gd name="adj1" fmla="val 43151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Accolade fermante 24">
            <a:extLst>
              <a:ext uri="{FF2B5EF4-FFF2-40B4-BE49-F238E27FC236}">
                <a16:creationId xmlns:a16="http://schemas.microsoft.com/office/drawing/2014/main" id="{4C19990F-1CC4-EB43-8D7B-3A547C591D42}"/>
              </a:ext>
            </a:extLst>
          </p:cNvPr>
          <p:cNvSpPr/>
          <p:nvPr/>
        </p:nvSpPr>
        <p:spPr>
          <a:xfrm>
            <a:off x="4515611" y="2021887"/>
            <a:ext cx="369317" cy="507823"/>
          </a:xfrm>
          <a:prstGeom prst="rightBrace">
            <a:avLst>
              <a:gd name="adj1" fmla="val 43151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Accolade fermante 25">
            <a:extLst>
              <a:ext uri="{FF2B5EF4-FFF2-40B4-BE49-F238E27FC236}">
                <a16:creationId xmlns:a16="http://schemas.microsoft.com/office/drawing/2014/main" id="{BCE73996-6548-934C-8CC7-F108AF6913BB}"/>
              </a:ext>
            </a:extLst>
          </p:cNvPr>
          <p:cNvSpPr/>
          <p:nvPr/>
        </p:nvSpPr>
        <p:spPr>
          <a:xfrm>
            <a:off x="4884928" y="1126398"/>
            <a:ext cx="369317" cy="507823"/>
          </a:xfrm>
          <a:prstGeom prst="rightBrace">
            <a:avLst>
              <a:gd name="adj1" fmla="val 43151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F42D28-3522-384C-8EC3-767420F1F7AB}"/>
              </a:ext>
            </a:extLst>
          </p:cNvPr>
          <p:cNvSpPr/>
          <p:nvPr/>
        </p:nvSpPr>
        <p:spPr>
          <a:xfrm>
            <a:off x="-23756" y="-13378"/>
            <a:ext cx="4715742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124348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9D0A3C9-CA8B-EA4B-A6EB-671EA7A44A24}"/>
              </a:ext>
            </a:extLst>
          </p:cNvPr>
          <p:cNvSpPr txBox="1"/>
          <p:nvPr/>
        </p:nvSpPr>
        <p:spPr>
          <a:xfrm>
            <a:off x="3912781" y="385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A5658ED-554B-A74D-8E53-40184D9C4844}"/>
              </a:ext>
            </a:extLst>
          </p:cNvPr>
          <p:cNvSpPr txBox="1"/>
          <p:nvPr/>
        </p:nvSpPr>
        <p:spPr>
          <a:xfrm>
            <a:off x="924325" y="1014798"/>
            <a:ext cx="107913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rgbClr val="C00000"/>
                </a:solidFill>
                <a:latin typeface="Bebas Neue" panose="020B0000000000000000" pitchFamily="34" charset="0"/>
              </a:rPr>
              <a:t>Considering</a:t>
            </a:r>
            <a:r>
              <a:rPr lang="fr-FR" sz="2000" b="1" dirty="0">
                <a:solidFill>
                  <a:srgbClr val="C00000"/>
                </a:solidFill>
                <a:latin typeface="Bebas Neue" panose="020B0000000000000000" pitchFamily="34" charset="0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latin typeface="Bebas Neue" panose="020B0000000000000000" pitchFamily="34" charset="0"/>
              </a:rPr>
              <a:t>equality</a:t>
            </a:r>
            <a:r>
              <a:rPr lang="fr-FR" sz="2000" b="1" dirty="0">
                <a:solidFill>
                  <a:srgbClr val="C00000"/>
                </a:solidFill>
                <a:latin typeface="Bebas Neue" panose="020B0000000000000000" pitchFamily="34" charset="0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latin typeface="Bebas Neue" panose="020B0000000000000000" pitchFamily="34" charset="0"/>
              </a:rPr>
              <a:t>between</a:t>
            </a:r>
            <a:r>
              <a:rPr lang="fr-FR" sz="2000" b="1" dirty="0">
                <a:solidFill>
                  <a:srgbClr val="C00000"/>
                </a:solidFill>
                <a:latin typeface="Bebas Neue" panose="020B0000000000000000" pitchFamily="34" charset="0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latin typeface="Bebas Neue" panose="020B0000000000000000" pitchFamily="34" charset="0"/>
              </a:rPr>
              <a:t>women</a:t>
            </a:r>
            <a:r>
              <a:rPr lang="fr-FR" sz="2000" b="1" dirty="0">
                <a:solidFill>
                  <a:srgbClr val="C00000"/>
                </a:solidFill>
                <a:latin typeface="Bebas Neue" panose="020B0000000000000000" pitchFamily="34" charset="0"/>
              </a:rPr>
              <a:t> and men as an axis of observation : </a:t>
            </a:r>
          </a:p>
          <a:p>
            <a:endParaRPr lang="fr-FR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err="1"/>
              <a:t>Women</a:t>
            </a:r>
            <a:r>
              <a:rPr lang="fr-FR" sz="1400" dirty="0"/>
              <a:t> </a:t>
            </a:r>
            <a:r>
              <a:rPr lang="fr-FR" sz="1400" dirty="0" err="1"/>
              <a:t>consistently</a:t>
            </a:r>
            <a:r>
              <a:rPr lang="fr-FR" sz="1400" dirty="0"/>
              <a:t> </a:t>
            </a:r>
            <a:r>
              <a:rPr lang="fr-FR" sz="1400" dirty="0" err="1"/>
              <a:t>demonstrate</a:t>
            </a:r>
            <a:r>
              <a:rPr lang="fr-FR" sz="1400" dirty="0"/>
              <a:t> a </a:t>
            </a:r>
            <a:r>
              <a:rPr lang="fr-FR" sz="1400" b="1" dirty="0" err="1"/>
              <a:t>higher</a:t>
            </a:r>
            <a:r>
              <a:rPr lang="fr-FR" sz="1400" b="1" dirty="0"/>
              <a:t> </a:t>
            </a:r>
            <a:r>
              <a:rPr lang="fr-FR" sz="1400" b="1" dirty="0" err="1"/>
              <a:t>sensitivity</a:t>
            </a:r>
            <a:r>
              <a:rPr lang="fr-FR" sz="1400" dirty="0"/>
              <a:t> </a:t>
            </a:r>
            <a:r>
              <a:rPr lang="fr-FR" sz="1400" dirty="0" err="1"/>
              <a:t>than</a:t>
            </a:r>
            <a:r>
              <a:rPr lang="fr-FR" sz="1400" dirty="0"/>
              <a:t> men. </a:t>
            </a:r>
            <a:r>
              <a:rPr lang="fr-FR" sz="1400" dirty="0" err="1"/>
              <a:t>Their</a:t>
            </a:r>
            <a:r>
              <a:rPr lang="fr-FR" sz="1400" dirty="0"/>
              <a:t> points of </a:t>
            </a:r>
            <a:r>
              <a:rPr lang="fr-FR" sz="1400" b="1" dirty="0" err="1"/>
              <a:t>view</a:t>
            </a:r>
            <a:r>
              <a:rPr lang="fr-FR" sz="1400" b="1" dirty="0"/>
              <a:t> are not </a:t>
            </a:r>
            <a:r>
              <a:rPr lang="fr-FR" sz="1400" b="1" dirty="0" err="1"/>
              <a:t>opposed</a:t>
            </a:r>
            <a:r>
              <a:rPr lang="fr-FR" sz="1400" dirty="0"/>
              <a:t> but </a:t>
            </a:r>
            <a:r>
              <a:rPr lang="fr-FR" sz="1400" b="1" dirty="0"/>
              <a:t>more </a:t>
            </a:r>
            <a:r>
              <a:rPr lang="fr-FR" sz="1400" b="1" dirty="0" err="1"/>
              <a:t>emphasized</a:t>
            </a:r>
            <a:r>
              <a:rPr lang="fr-FR" sz="1400" b="1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/>
              <a:t>A large </a:t>
            </a:r>
            <a:r>
              <a:rPr lang="fr-FR" sz="1400" b="1" dirty="0" err="1"/>
              <a:t>majority</a:t>
            </a:r>
            <a:r>
              <a:rPr lang="fr-FR" sz="1400" b="1" dirty="0"/>
              <a:t> of men are </a:t>
            </a:r>
            <a:r>
              <a:rPr lang="fr-FR" sz="1400" b="1" dirty="0" err="1"/>
              <a:t>aware</a:t>
            </a:r>
            <a:r>
              <a:rPr lang="fr-FR" sz="1400" dirty="0"/>
              <a:t> </a:t>
            </a:r>
            <a:r>
              <a:rPr lang="fr-FR" sz="1400" b="1" dirty="0"/>
              <a:t>of the issue of </a:t>
            </a:r>
            <a:r>
              <a:rPr lang="fr-FR" sz="1400" b="1" dirty="0" err="1"/>
              <a:t>equality</a:t>
            </a:r>
            <a:r>
              <a:rPr lang="fr-FR" sz="1400" b="1" dirty="0"/>
              <a:t> </a:t>
            </a:r>
            <a:r>
              <a:rPr lang="fr-FR" sz="1400" dirty="0"/>
              <a:t>: men are </a:t>
            </a:r>
            <a:r>
              <a:rPr lang="fr-FR" sz="1400" dirty="0" err="1"/>
              <a:t>aware</a:t>
            </a:r>
            <a:r>
              <a:rPr lang="fr-FR" sz="1400" dirty="0"/>
              <a:t> of </a:t>
            </a:r>
            <a:r>
              <a:rPr lang="fr-FR" sz="1400" dirty="0" err="1"/>
              <a:t>inequalities</a:t>
            </a:r>
            <a:r>
              <a:rPr lang="fr-FR" sz="1400" dirty="0"/>
              <a:t>, of the </a:t>
            </a:r>
            <a:r>
              <a:rPr lang="fr-FR" sz="1400" dirty="0" err="1"/>
              <a:t>need</a:t>
            </a:r>
            <a:r>
              <a:rPr lang="fr-FR" sz="1400" dirty="0"/>
              <a:t> for change and the </a:t>
            </a:r>
            <a:r>
              <a:rPr lang="fr-FR" sz="1400" dirty="0" err="1"/>
              <a:t>majority</a:t>
            </a:r>
            <a:r>
              <a:rPr lang="fr-FR" sz="1400" dirty="0"/>
              <a:t> of </a:t>
            </a:r>
            <a:r>
              <a:rPr lang="fr-FR" sz="1400" dirty="0" err="1"/>
              <a:t>them</a:t>
            </a:r>
            <a:r>
              <a:rPr lang="fr-FR" sz="1400" dirty="0"/>
              <a:t> are in </a:t>
            </a:r>
            <a:r>
              <a:rPr lang="fr-FR" sz="1400" dirty="0" err="1"/>
              <a:t>favour</a:t>
            </a:r>
            <a:r>
              <a:rPr lang="fr-FR" sz="1400" dirty="0"/>
              <a:t> of change. 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/>
              <a:t>The </a:t>
            </a:r>
            <a:r>
              <a:rPr lang="fr-FR" sz="1400" dirty="0" err="1"/>
              <a:t>usual</a:t>
            </a:r>
            <a:r>
              <a:rPr lang="fr-FR" sz="1400" dirty="0"/>
              <a:t> socio-</a:t>
            </a:r>
            <a:r>
              <a:rPr lang="fr-FR" sz="1400" dirty="0" err="1"/>
              <a:t>demographic</a:t>
            </a:r>
            <a:r>
              <a:rPr lang="fr-FR" sz="1400" dirty="0"/>
              <a:t> </a:t>
            </a:r>
            <a:r>
              <a:rPr lang="fr-FR" sz="1400" dirty="0" err="1"/>
              <a:t>determinants</a:t>
            </a:r>
            <a:r>
              <a:rPr lang="fr-FR" sz="1400" dirty="0"/>
              <a:t> are </a:t>
            </a:r>
            <a:r>
              <a:rPr lang="fr-FR" sz="1400" b="1" dirty="0"/>
              <a:t>not as effective as </a:t>
            </a:r>
            <a:r>
              <a:rPr lang="fr-FR" sz="1400" b="1" dirty="0" err="1"/>
              <a:t>what</a:t>
            </a:r>
            <a:r>
              <a:rPr lang="fr-FR" sz="1400" b="1" dirty="0"/>
              <a:t> </a:t>
            </a:r>
            <a:r>
              <a:rPr lang="fr-FR" sz="1400" b="1" dirty="0" err="1"/>
              <a:t>is</a:t>
            </a:r>
            <a:r>
              <a:rPr lang="fr-FR" sz="1400" b="1" dirty="0"/>
              <a:t> </a:t>
            </a:r>
            <a:r>
              <a:rPr lang="fr-FR" sz="1400" b="1" dirty="0" err="1"/>
              <a:t>generally</a:t>
            </a:r>
            <a:r>
              <a:rPr lang="fr-FR" sz="1400" b="1" dirty="0"/>
              <a:t> </a:t>
            </a:r>
            <a:r>
              <a:rPr lang="fr-FR" sz="1400" b="1" dirty="0" err="1"/>
              <a:t>observed</a:t>
            </a:r>
            <a:r>
              <a:rPr lang="fr-FR" sz="1400" b="1" dirty="0"/>
              <a:t> on DEL in relation to </a:t>
            </a:r>
            <a:r>
              <a:rPr lang="fr-FR" sz="1400" b="1" dirty="0" err="1"/>
              <a:t>development</a:t>
            </a:r>
            <a:r>
              <a:rPr lang="fr-FR" sz="1400" b="1" dirty="0"/>
              <a:t> issues</a:t>
            </a:r>
            <a:r>
              <a:rPr lang="fr-FR" sz="1400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err="1"/>
              <a:t>Differences</a:t>
            </a:r>
            <a:r>
              <a:rPr lang="fr-FR" sz="1400" dirty="0"/>
              <a:t> in </a:t>
            </a:r>
            <a:r>
              <a:rPr lang="fr-FR" sz="1400" dirty="0" err="1"/>
              <a:t>positioning</a:t>
            </a:r>
            <a:r>
              <a:rPr lang="fr-FR" sz="1400" dirty="0"/>
              <a:t> are more </a:t>
            </a:r>
            <a:r>
              <a:rPr lang="fr-FR" sz="1400" b="1" dirty="0" err="1"/>
              <a:t>centered</a:t>
            </a:r>
            <a:r>
              <a:rPr lang="fr-FR" sz="1400" b="1" dirty="0"/>
              <a:t> on life stages </a:t>
            </a:r>
            <a:r>
              <a:rPr lang="fr-FR" sz="1400" dirty="0"/>
              <a:t>and </a:t>
            </a:r>
            <a:r>
              <a:rPr lang="fr-FR" sz="1400" b="1" dirty="0" err="1"/>
              <a:t>generational</a:t>
            </a:r>
            <a:r>
              <a:rPr lang="fr-FR" sz="1400" b="1" dirty="0"/>
              <a:t> variations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err="1"/>
              <a:t>Counterintuitively</a:t>
            </a:r>
            <a:r>
              <a:rPr lang="fr-FR" sz="1400" dirty="0"/>
              <a:t>,</a:t>
            </a:r>
            <a:r>
              <a:rPr lang="fr-FR" sz="1400" b="1" dirty="0"/>
              <a:t> </a:t>
            </a:r>
            <a:r>
              <a:rPr lang="fr-FR" sz="1400" b="1" dirty="0" err="1"/>
              <a:t>older</a:t>
            </a:r>
            <a:r>
              <a:rPr lang="fr-FR" sz="1400" b="1" dirty="0"/>
              <a:t> </a:t>
            </a:r>
            <a:r>
              <a:rPr lang="fr-FR" sz="1400" b="1" dirty="0" err="1"/>
              <a:t>respondents</a:t>
            </a:r>
            <a:r>
              <a:rPr lang="fr-FR" sz="1400" b="1" dirty="0"/>
              <a:t> </a:t>
            </a:r>
            <a:r>
              <a:rPr lang="fr-FR" sz="1400" dirty="0"/>
              <a:t>are, for </a:t>
            </a:r>
            <a:r>
              <a:rPr lang="fr-FR" sz="1400" dirty="0" err="1"/>
              <a:t>example</a:t>
            </a:r>
            <a:r>
              <a:rPr lang="fr-FR" sz="1400" dirty="0"/>
              <a:t>, </a:t>
            </a:r>
            <a:r>
              <a:rPr lang="fr-FR" sz="1400" b="1" dirty="0"/>
              <a:t>more </a:t>
            </a:r>
            <a:r>
              <a:rPr lang="fr-FR" sz="1400" b="1" dirty="0" err="1"/>
              <a:t>aware</a:t>
            </a:r>
            <a:r>
              <a:rPr lang="fr-FR" sz="1400" b="1" dirty="0"/>
              <a:t> of </a:t>
            </a:r>
            <a:r>
              <a:rPr lang="fr-FR" sz="1400" b="1" dirty="0" err="1"/>
              <a:t>gender</a:t>
            </a:r>
            <a:r>
              <a:rPr lang="fr-FR" sz="1400" b="1" dirty="0"/>
              <a:t> </a:t>
            </a:r>
            <a:r>
              <a:rPr lang="fr-FR" sz="1400" b="1" dirty="0" err="1"/>
              <a:t>equality</a:t>
            </a:r>
            <a:r>
              <a:rPr lang="fr-FR" sz="1400" b="1" dirty="0"/>
              <a:t> </a:t>
            </a:r>
            <a:r>
              <a:rPr lang="fr-FR" sz="1400" b="1" dirty="0" err="1"/>
              <a:t>than</a:t>
            </a:r>
            <a:r>
              <a:rPr lang="fr-FR" sz="1400" b="1" dirty="0"/>
              <a:t> middle-</a:t>
            </a:r>
            <a:r>
              <a:rPr lang="fr-FR" sz="1400" b="1" dirty="0" err="1"/>
              <a:t>aged</a:t>
            </a:r>
            <a:r>
              <a:rPr lang="fr-FR" sz="1400" b="1" dirty="0"/>
              <a:t> people</a:t>
            </a:r>
            <a:r>
              <a:rPr lang="fr-FR" sz="1400" dirty="0"/>
              <a:t>. 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/>
              <a:t>The </a:t>
            </a:r>
            <a:r>
              <a:rPr lang="fr-FR" sz="1400" dirty="0" err="1"/>
              <a:t>slightly</a:t>
            </a:r>
            <a:r>
              <a:rPr lang="fr-FR" sz="1400" dirty="0"/>
              <a:t> </a:t>
            </a:r>
            <a:r>
              <a:rPr lang="fr-FR" sz="1400" b="1" dirty="0" err="1"/>
              <a:t>greater</a:t>
            </a:r>
            <a:r>
              <a:rPr lang="fr-FR" sz="1400" b="1" dirty="0"/>
              <a:t> </a:t>
            </a:r>
            <a:r>
              <a:rPr lang="fr-FR" sz="1400" b="1" dirty="0" err="1"/>
              <a:t>sensitivity</a:t>
            </a:r>
            <a:r>
              <a:rPr lang="fr-FR" sz="1400" b="1" dirty="0"/>
              <a:t> of </a:t>
            </a:r>
            <a:r>
              <a:rPr lang="fr-FR" sz="1400" b="1" dirty="0" err="1"/>
              <a:t>left-wing</a:t>
            </a:r>
            <a:r>
              <a:rPr lang="fr-FR" sz="1400" b="1" dirty="0"/>
              <a:t> supporters </a:t>
            </a:r>
            <a:r>
              <a:rPr lang="fr-FR" sz="1400" dirty="0"/>
              <a:t>to </a:t>
            </a:r>
            <a:r>
              <a:rPr lang="fr-FR" sz="1400" dirty="0" err="1"/>
              <a:t>equality</a:t>
            </a:r>
            <a:r>
              <a:rPr lang="fr-FR" sz="1400" dirty="0"/>
              <a:t> </a:t>
            </a:r>
            <a:r>
              <a:rPr lang="fr-FR" sz="1400" dirty="0" err="1"/>
              <a:t>represents</a:t>
            </a:r>
            <a:r>
              <a:rPr lang="fr-FR" sz="1400" dirty="0"/>
              <a:t> </a:t>
            </a:r>
            <a:r>
              <a:rPr lang="fr-FR" sz="1400" b="1" dirty="0" err="1"/>
              <a:t>nothing</a:t>
            </a:r>
            <a:r>
              <a:rPr lang="fr-FR" sz="1400" b="1" dirty="0"/>
              <a:t> more </a:t>
            </a:r>
            <a:r>
              <a:rPr lang="fr-FR" sz="1400" b="1" dirty="0" err="1"/>
              <a:t>than</a:t>
            </a:r>
            <a:r>
              <a:rPr lang="fr-FR" sz="1400" b="1" dirty="0"/>
              <a:t> a trend. 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err="1"/>
              <a:t>Whatever</a:t>
            </a:r>
            <a:r>
              <a:rPr lang="fr-FR" sz="1400" dirty="0"/>
              <a:t> the point of </a:t>
            </a:r>
            <a:r>
              <a:rPr lang="fr-FR" sz="1400" dirty="0" err="1"/>
              <a:t>view</a:t>
            </a:r>
            <a:r>
              <a:rPr lang="fr-FR" sz="1400" dirty="0"/>
              <a:t>, </a:t>
            </a:r>
            <a:r>
              <a:rPr lang="fr-FR" sz="1400" dirty="0" err="1"/>
              <a:t>whether</a:t>
            </a:r>
            <a:r>
              <a:rPr lang="fr-FR" sz="1400" dirty="0"/>
              <a:t> cultural or </a:t>
            </a:r>
            <a:r>
              <a:rPr lang="fr-FR" sz="1400" dirty="0" err="1"/>
              <a:t>ideological</a:t>
            </a:r>
            <a:r>
              <a:rPr lang="fr-FR" sz="1400" dirty="0"/>
              <a:t>, in France, </a:t>
            </a:r>
            <a:r>
              <a:rPr lang="fr-FR" sz="1400" b="1" dirty="0" err="1"/>
              <a:t>gender</a:t>
            </a:r>
            <a:r>
              <a:rPr lang="fr-FR" sz="1400" b="1" dirty="0"/>
              <a:t> </a:t>
            </a:r>
            <a:r>
              <a:rPr lang="fr-FR" sz="1400" b="1" dirty="0" err="1"/>
              <a:t>equality</a:t>
            </a:r>
            <a:r>
              <a:rPr lang="fr-FR" sz="1400" b="1" dirty="0"/>
              <a:t> </a:t>
            </a:r>
            <a:r>
              <a:rPr lang="fr-FR" sz="1400" b="1" dirty="0" err="1"/>
              <a:t>is</a:t>
            </a:r>
            <a:r>
              <a:rPr lang="fr-FR" sz="1400" b="1" dirty="0"/>
              <a:t> a struggle </a:t>
            </a:r>
            <a:r>
              <a:rPr lang="fr-FR" sz="1400" b="1" dirty="0" err="1"/>
              <a:t>which</a:t>
            </a:r>
            <a:r>
              <a:rPr lang="fr-FR" sz="1400" b="1" dirty="0"/>
              <a:t> </a:t>
            </a:r>
            <a:r>
              <a:rPr lang="fr-FR" sz="1400" b="1" dirty="0" err="1"/>
              <a:t>is</a:t>
            </a:r>
            <a:r>
              <a:rPr lang="fr-FR" sz="1400" b="1" dirty="0"/>
              <a:t> </a:t>
            </a:r>
            <a:r>
              <a:rPr lang="fr-FR" sz="1400" b="1" dirty="0" err="1"/>
              <a:t>mostly</a:t>
            </a:r>
            <a:r>
              <a:rPr lang="fr-FR" sz="1400" b="1" dirty="0"/>
              <a:t> </a:t>
            </a:r>
            <a:r>
              <a:rPr lang="fr-FR" sz="1400" b="1" dirty="0" err="1"/>
              <a:t>understood</a:t>
            </a:r>
            <a:r>
              <a:rPr lang="fr-FR" sz="1400" b="1" dirty="0"/>
              <a:t>, </a:t>
            </a:r>
            <a:r>
              <a:rPr lang="fr-FR" sz="1400" b="1" dirty="0" err="1"/>
              <a:t>accepted</a:t>
            </a:r>
            <a:r>
              <a:rPr lang="fr-FR" sz="1400" b="1" dirty="0"/>
              <a:t>, </a:t>
            </a:r>
            <a:r>
              <a:rPr lang="fr-FR" sz="1400" b="1" dirty="0" err="1"/>
              <a:t>expected</a:t>
            </a:r>
            <a:r>
              <a:rPr lang="fr-FR" sz="1400" b="1" dirty="0"/>
              <a:t> or </a:t>
            </a:r>
            <a:r>
              <a:rPr lang="fr-FR" sz="1400" b="1" dirty="0" err="1"/>
              <a:t>requested</a:t>
            </a:r>
            <a:r>
              <a:rPr lang="fr-FR" sz="1400" dirty="0"/>
              <a:t>. </a:t>
            </a:r>
            <a:r>
              <a:rPr lang="fr-FR" sz="1400" dirty="0" err="1"/>
              <a:t>Since</a:t>
            </a:r>
            <a:r>
              <a:rPr lang="fr-FR" sz="1400" dirty="0"/>
              <a:t> </a:t>
            </a:r>
            <a:r>
              <a:rPr lang="fr-FR" sz="1400" dirty="0" err="1"/>
              <a:t>opponents</a:t>
            </a:r>
            <a:r>
              <a:rPr lang="fr-FR" sz="1400" dirty="0"/>
              <a:t> to </a:t>
            </a:r>
            <a:r>
              <a:rPr lang="fr-FR" sz="1400" dirty="0" err="1"/>
              <a:t>gender</a:t>
            </a:r>
            <a:r>
              <a:rPr lang="fr-FR" sz="1400" dirty="0"/>
              <a:t> </a:t>
            </a:r>
            <a:r>
              <a:rPr lang="fr-FR" sz="1400" dirty="0" err="1"/>
              <a:t>equality</a:t>
            </a:r>
            <a:r>
              <a:rPr lang="fr-FR" sz="1400" dirty="0"/>
              <a:t> are </a:t>
            </a:r>
            <a:r>
              <a:rPr lang="fr-FR" sz="1400" dirty="0" err="1"/>
              <a:t>never</a:t>
            </a:r>
            <a:r>
              <a:rPr lang="fr-FR" sz="1400" dirty="0"/>
              <a:t> the </a:t>
            </a:r>
            <a:r>
              <a:rPr lang="fr-FR" sz="1400" dirty="0" err="1"/>
              <a:t>majority</a:t>
            </a:r>
            <a:r>
              <a:rPr lang="fr-FR" sz="1400" dirty="0"/>
              <a:t>, the </a:t>
            </a:r>
            <a:r>
              <a:rPr lang="fr-FR" sz="1400" dirty="0" err="1"/>
              <a:t>legitimacy</a:t>
            </a:r>
            <a:r>
              <a:rPr lang="fr-FR" sz="1400" dirty="0"/>
              <a:t> of (an </a:t>
            </a:r>
            <a:r>
              <a:rPr lang="fr-FR" sz="1400" dirty="0" err="1"/>
              <a:t>almost</a:t>
            </a:r>
            <a:r>
              <a:rPr lang="fr-FR" sz="1400" dirty="0"/>
              <a:t> radical) change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probably</a:t>
            </a:r>
            <a:r>
              <a:rPr lang="fr-FR" sz="1400" dirty="0"/>
              <a:t> </a:t>
            </a:r>
            <a:r>
              <a:rPr lang="fr-FR" sz="1400" dirty="0" err="1"/>
              <a:t>increasingly</a:t>
            </a:r>
            <a:r>
              <a:rPr lang="fr-FR" sz="1400" dirty="0"/>
              <a:t> </a:t>
            </a:r>
            <a:r>
              <a:rPr lang="fr-FR" sz="1400" dirty="0" err="1"/>
              <a:t>proven</a:t>
            </a:r>
            <a:r>
              <a:rPr lang="fr-FR" sz="1400" dirty="0"/>
              <a:t>. 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/>
              <a:t>The </a:t>
            </a:r>
            <a:r>
              <a:rPr lang="fr-FR" sz="1400" dirty="0" err="1"/>
              <a:t>consequences</a:t>
            </a:r>
            <a:r>
              <a:rPr lang="fr-FR" sz="1400" dirty="0"/>
              <a:t> of </a:t>
            </a:r>
            <a:r>
              <a:rPr lang="fr-FR" sz="1400" dirty="0" err="1"/>
              <a:t>gender</a:t>
            </a:r>
            <a:r>
              <a:rPr lang="fr-FR" sz="1400" dirty="0"/>
              <a:t> </a:t>
            </a:r>
            <a:r>
              <a:rPr lang="fr-FR" sz="1400" dirty="0" err="1"/>
              <a:t>inequality</a:t>
            </a:r>
            <a:r>
              <a:rPr lang="fr-FR" sz="1400" dirty="0"/>
              <a:t> are </a:t>
            </a:r>
            <a:r>
              <a:rPr lang="fr-FR" sz="1400" dirty="0" err="1"/>
              <a:t>spontaneously</a:t>
            </a:r>
            <a:r>
              <a:rPr lang="fr-FR" sz="1400" dirty="0"/>
              <a:t> </a:t>
            </a:r>
            <a:r>
              <a:rPr lang="fr-FR" sz="1400" dirty="0" err="1"/>
              <a:t>highlighted</a:t>
            </a:r>
            <a:r>
              <a:rPr lang="fr-FR" sz="1400" dirty="0"/>
              <a:t> </a:t>
            </a:r>
            <a:r>
              <a:rPr lang="fr-FR" sz="1400" dirty="0" err="1"/>
              <a:t>concerning</a:t>
            </a:r>
            <a:r>
              <a:rPr lang="fr-FR" sz="1400" dirty="0"/>
              <a:t> </a:t>
            </a:r>
            <a:r>
              <a:rPr lang="fr-FR" sz="1400" b="1" dirty="0"/>
              <a:t>issues of violence</a:t>
            </a:r>
            <a:r>
              <a:rPr lang="fr-FR" sz="1400" dirty="0"/>
              <a:t> (</a:t>
            </a:r>
            <a:r>
              <a:rPr lang="fr-FR" sz="1400" dirty="0" err="1"/>
              <a:t>physical</a:t>
            </a:r>
            <a:r>
              <a:rPr lang="fr-FR" sz="1400" dirty="0"/>
              <a:t> and mental), </a:t>
            </a:r>
            <a:r>
              <a:rPr lang="fr-FR" sz="1400" b="1" dirty="0" err="1"/>
              <a:t>economic</a:t>
            </a:r>
            <a:r>
              <a:rPr lang="fr-FR" sz="1400" b="1" dirty="0"/>
              <a:t> issues </a:t>
            </a:r>
            <a:r>
              <a:rPr lang="fr-FR" sz="1400" dirty="0"/>
              <a:t>(</a:t>
            </a:r>
            <a:r>
              <a:rPr lang="fr-FR" sz="1400" dirty="0" err="1"/>
              <a:t>unequal</a:t>
            </a:r>
            <a:r>
              <a:rPr lang="fr-FR" sz="1400" dirty="0"/>
              <a:t> </a:t>
            </a:r>
            <a:r>
              <a:rPr lang="fr-FR" sz="1400" dirty="0" err="1"/>
              <a:t>pay</a:t>
            </a:r>
            <a:r>
              <a:rPr lang="fr-FR" sz="1400" dirty="0"/>
              <a:t>) and </a:t>
            </a:r>
            <a:r>
              <a:rPr lang="fr-FR" sz="1400" b="1" dirty="0" err="1"/>
              <a:t>professional</a:t>
            </a:r>
            <a:r>
              <a:rPr lang="fr-FR" sz="1400" b="1" dirty="0"/>
              <a:t> </a:t>
            </a:r>
            <a:r>
              <a:rPr lang="fr-FR" sz="1400" b="1" dirty="0" err="1"/>
              <a:t>positioning</a:t>
            </a:r>
            <a:r>
              <a:rPr lang="fr-FR" sz="1400" b="1" dirty="0"/>
              <a:t> issues </a:t>
            </a:r>
            <a:r>
              <a:rPr lang="fr-FR" sz="1400" dirty="0"/>
              <a:t>(</a:t>
            </a:r>
            <a:r>
              <a:rPr lang="fr-FR" sz="1400" dirty="0" err="1"/>
              <a:t>access</a:t>
            </a:r>
            <a:r>
              <a:rPr lang="fr-FR" sz="1400" dirty="0"/>
              <a:t> to management positions).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927DF48-31EA-364C-AC95-8D0019C918C3}"/>
              </a:ext>
            </a:extLst>
          </p:cNvPr>
          <p:cNvGrpSpPr/>
          <p:nvPr/>
        </p:nvGrpSpPr>
        <p:grpSpPr>
          <a:xfrm rot="21439338">
            <a:off x="-328882" y="-910791"/>
            <a:ext cx="13170944" cy="1350000"/>
            <a:chOff x="-204395" y="61356"/>
            <a:chExt cx="13170945" cy="7981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56E41A-F0E5-A84F-8CD9-2FE3AE13FF32}"/>
                </a:ext>
              </a:extLst>
            </p:cNvPr>
            <p:cNvSpPr/>
            <p:nvPr userDrawn="1"/>
          </p:nvSpPr>
          <p:spPr>
            <a:xfrm>
              <a:off x="-204395" y="84998"/>
              <a:ext cx="774550" cy="774550"/>
            </a:xfrm>
            <a:prstGeom prst="rect">
              <a:avLst/>
            </a:prstGeom>
            <a:solidFill>
              <a:srgbClr val="2A4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097A05-A8AD-9742-86A6-C68CF707DC28}"/>
                </a:ext>
              </a:extLst>
            </p:cNvPr>
            <p:cNvSpPr/>
            <p:nvPr userDrawn="1"/>
          </p:nvSpPr>
          <p:spPr>
            <a:xfrm>
              <a:off x="754828" y="84998"/>
              <a:ext cx="774550" cy="774550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997CCD-1CBD-E741-9F50-48CA75D2CF5D}"/>
                </a:ext>
              </a:extLst>
            </p:cNvPr>
            <p:cNvSpPr/>
            <p:nvPr userDrawn="1"/>
          </p:nvSpPr>
          <p:spPr>
            <a:xfrm>
              <a:off x="1713155" y="84998"/>
              <a:ext cx="774550" cy="774550"/>
            </a:xfrm>
            <a:prstGeom prst="rect">
              <a:avLst/>
            </a:prstGeom>
            <a:solidFill>
              <a:srgbClr val="4C9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D7F30C-6C74-7847-947C-CEA5A2E04451}"/>
                </a:ext>
              </a:extLst>
            </p:cNvPr>
            <p:cNvSpPr/>
            <p:nvPr userDrawn="1"/>
          </p:nvSpPr>
          <p:spPr>
            <a:xfrm>
              <a:off x="2671482" y="73177"/>
              <a:ext cx="774550" cy="774550"/>
            </a:xfrm>
            <a:prstGeom prst="rect">
              <a:avLst/>
            </a:prstGeom>
            <a:solidFill>
              <a:srgbClr val="E53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F7AF02-8DAC-7449-9169-01C75F237451}"/>
                </a:ext>
              </a:extLst>
            </p:cNvPr>
            <p:cNvSpPr/>
            <p:nvPr userDrawn="1"/>
          </p:nvSpPr>
          <p:spPr>
            <a:xfrm>
              <a:off x="3629809" y="73177"/>
              <a:ext cx="774550" cy="774550"/>
            </a:xfrm>
            <a:prstGeom prst="rect">
              <a:avLst/>
            </a:prstGeom>
            <a:solidFill>
              <a:srgbClr val="FD6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8E4D08-CC05-2542-85F2-647CCBD520B9}"/>
                </a:ext>
              </a:extLst>
            </p:cNvPr>
            <p:cNvSpPr/>
            <p:nvPr userDrawn="1"/>
          </p:nvSpPr>
          <p:spPr>
            <a:xfrm>
              <a:off x="4557660" y="73177"/>
              <a:ext cx="774550" cy="774550"/>
            </a:xfrm>
            <a:prstGeom prst="rect">
              <a:avLst/>
            </a:prstGeom>
            <a:solidFill>
              <a:srgbClr val="A90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469102-52F6-624B-B21D-F7EE92760E95}"/>
                </a:ext>
              </a:extLst>
            </p:cNvPr>
            <p:cNvSpPr/>
            <p:nvPr userDrawn="1"/>
          </p:nvSpPr>
          <p:spPr>
            <a:xfrm>
              <a:off x="5516883" y="73177"/>
              <a:ext cx="774550" cy="774550"/>
            </a:xfrm>
            <a:prstGeom prst="rect">
              <a:avLst/>
            </a:prstGeom>
            <a:solidFill>
              <a:srgbClr val="FDC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285634-9790-F549-A348-ADC3AE3CDEBD}"/>
                </a:ext>
              </a:extLst>
            </p:cNvPr>
            <p:cNvSpPr/>
            <p:nvPr userDrawn="1"/>
          </p:nvSpPr>
          <p:spPr>
            <a:xfrm>
              <a:off x="6475210" y="73177"/>
              <a:ext cx="774550" cy="774550"/>
            </a:xfrm>
            <a:prstGeom prst="rect">
              <a:avLst/>
            </a:prstGeom>
            <a:solidFill>
              <a:srgbClr val="26B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574D9E-1678-7946-BA51-DBA35378AA99}"/>
                </a:ext>
              </a:extLst>
            </p:cNvPr>
            <p:cNvSpPr/>
            <p:nvPr userDrawn="1"/>
          </p:nvSpPr>
          <p:spPr>
            <a:xfrm>
              <a:off x="7433537" y="61356"/>
              <a:ext cx="774550" cy="774550"/>
            </a:xfrm>
            <a:prstGeom prst="rect">
              <a:avLst/>
            </a:prstGeom>
            <a:solidFill>
              <a:srgbClr val="FF3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176CC1-F368-5040-B266-11D63754C20E}"/>
                </a:ext>
              </a:extLst>
            </p:cNvPr>
            <p:cNvSpPr/>
            <p:nvPr userDrawn="1"/>
          </p:nvSpPr>
          <p:spPr>
            <a:xfrm>
              <a:off x="8391864" y="61356"/>
              <a:ext cx="774550" cy="774550"/>
            </a:xfrm>
            <a:prstGeom prst="rect">
              <a:avLst/>
            </a:prstGeom>
            <a:solidFill>
              <a:srgbClr val="B30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4A96E2-B041-674E-8ADF-A6C51A587CB9}"/>
                </a:ext>
              </a:extLst>
            </p:cNvPr>
            <p:cNvSpPr/>
            <p:nvPr userDrawn="1"/>
          </p:nvSpPr>
          <p:spPr>
            <a:xfrm>
              <a:off x="9350191" y="73177"/>
              <a:ext cx="774550" cy="774550"/>
            </a:xfrm>
            <a:prstGeom prst="rect">
              <a:avLst/>
            </a:prstGeom>
            <a:solidFill>
              <a:srgbClr val="298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9A9A0A-B96F-ED4F-A7AE-6BFED0B7E520}"/>
                </a:ext>
              </a:extLst>
            </p:cNvPr>
            <p:cNvSpPr/>
            <p:nvPr userDrawn="1"/>
          </p:nvSpPr>
          <p:spPr>
            <a:xfrm>
              <a:off x="10309414" y="73177"/>
              <a:ext cx="774550" cy="774550"/>
            </a:xfrm>
            <a:prstGeom prst="rect">
              <a:avLst/>
            </a:prstGeom>
            <a:solidFill>
              <a:srgbClr val="BF8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A0D85D-4805-CF4C-81E6-68B7FFEBA703}"/>
                </a:ext>
              </a:extLst>
            </p:cNvPr>
            <p:cNvSpPr/>
            <p:nvPr userDrawn="1"/>
          </p:nvSpPr>
          <p:spPr>
            <a:xfrm>
              <a:off x="11267741" y="73177"/>
              <a:ext cx="774550" cy="774550"/>
            </a:xfrm>
            <a:prstGeom prst="rect">
              <a:avLst/>
            </a:prstGeom>
            <a:solidFill>
              <a:srgbClr val="194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84C471-F3D6-CA48-A7F8-ACBD88102B7B}"/>
                </a:ext>
              </a:extLst>
            </p:cNvPr>
            <p:cNvSpPr/>
            <p:nvPr userDrawn="1"/>
          </p:nvSpPr>
          <p:spPr>
            <a:xfrm>
              <a:off x="12192000" y="61356"/>
              <a:ext cx="774550" cy="774550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1FA1987-B8AC-5F42-836D-A66D06791F22}"/>
              </a:ext>
            </a:extLst>
          </p:cNvPr>
          <p:cNvSpPr/>
          <p:nvPr/>
        </p:nvSpPr>
        <p:spPr>
          <a:xfrm>
            <a:off x="-938" y="6396336"/>
            <a:ext cx="12192938" cy="461664"/>
          </a:xfrm>
          <a:prstGeom prst="rect">
            <a:avLst/>
          </a:prstGeom>
          <a:solidFill>
            <a:srgbClr val="C00000">
              <a:alpha val="63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4D90EE4-FE92-1A46-B42E-9B482F662A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7AD394E-7D3D-6E4C-B0B0-1C55A556B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24" name="Image 2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0B74D1A-D42C-304D-84BC-8D8ADAD36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7317" y="5840413"/>
            <a:ext cx="947451" cy="94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0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EA9112D-ADED-8D47-9995-2B5D0C578166}"/>
              </a:ext>
            </a:extLst>
          </p:cNvPr>
          <p:cNvSpPr/>
          <p:nvPr/>
        </p:nvSpPr>
        <p:spPr>
          <a:xfrm>
            <a:off x="-938" y="6396336"/>
            <a:ext cx="12192938" cy="461664"/>
          </a:xfrm>
          <a:prstGeom prst="rect">
            <a:avLst/>
          </a:prstGeom>
          <a:solidFill>
            <a:srgbClr val="C00000">
              <a:alpha val="63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9D0A3C9-CA8B-EA4B-A6EB-671EA7A44A24}"/>
              </a:ext>
            </a:extLst>
          </p:cNvPr>
          <p:cNvSpPr txBox="1"/>
          <p:nvPr/>
        </p:nvSpPr>
        <p:spPr>
          <a:xfrm>
            <a:off x="3912781" y="385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A5658ED-554B-A74D-8E53-40184D9C4844}"/>
              </a:ext>
            </a:extLst>
          </p:cNvPr>
          <p:cNvSpPr txBox="1"/>
          <p:nvPr/>
        </p:nvSpPr>
        <p:spPr>
          <a:xfrm>
            <a:off x="871533" y="1248719"/>
            <a:ext cx="10653237" cy="390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b="1" dirty="0"/>
              <a:t>50% of the population</a:t>
            </a:r>
            <a:r>
              <a:rPr lang="fr-FR" sz="1400" dirty="0"/>
              <a:t> </a:t>
            </a:r>
            <a:r>
              <a:rPr lang="fr-FR" sz="1400" dirty="0" err="1"/>
              <a:t>acknowledges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dirty="0" err="1"/>
              <a:t>gender</a:t>
            </a:r>
            <a:r>
              <a:rPr lang="fr-FR" sz="1400" dirty="0"/>
              <a:t> </a:t>
            </a:r>
            <a:r>
              <a:rPr lang="fr-FR" sz="1400" b="1" dirty="0" err="1"/>
              <a:t>equality</a:t>
            </a:r>
            <a:r>
              <a:rPr lang="fr-FR" sz="1400" b="1" dirty="0"/>
              <a:t> </a:t>
            </a:r>
            <a:r>
              <a:rPr lang="fr-FR" sz="1400" dirty="0"/>
              <a:t>has </a:t>
            </a:r>
            <a:r>
              <a:rPr lang="fr-FR" sz="1400" b="1" dirty="0" err="1"/>
              <a:t>improved</a:t>
            </a:r>
            <a:r>
              <a:rPr lang="fr-FR" sz="1400" b="1" dirty="0"/>
              <a:t> </a:t>
            </a:r>
            <a:r>
              <a:rPr lang="fr-FR" sz="1400" b="1" dirty="0" err="1"/>
              <a:t>both</a:t>
            </a:r>
            <a:r>
              <a:rPr lang="fr-FR" sz="1400" b="1" dirty="0"/>
              <a:t> in the world and in France</a:t>
            </a:r>
            <a:r>
              <a:rPr lang="fr-FR" sz="1400" dirty="0"/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b="1" dirty="0"/>
              <a:t>50% of French people </a:t>
            </a:r>
            <a:r>
              <a:rPr lang="fr-FR" sz="1400" dirty="0" err="1"/>
              <a:t>consider</a:t>
            </a:r>
            <a:r>
              <a:rPr lang="fr-FR" sz="1400" b="1" dirty="0"/>
              <a:t> religion </a:t>
            </a:r>
            <a:r>
              <a:rPr lang="fr-FR" sz="1400" dirty="0"/>
              <a:t>to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b="1" dirty="0"/>
              <a:t>an obstacle to </a:t>
            </a:r>
            <a:r>
              <a:rPr lang="fr-FR" sz="1400" b="1" dirty="0" err="1"/>
              <a:t>achieving</a:t>
            </a:r>
            <a:r>
              <a:rPr lang="fr-FR" sz="1400" b="1" dirty="0"/>
              <a:t> </a:t>
            </a:r>
            <a:r>
              <a:rPr lang="fr-FR" sz="1400" b="1" dirty="0" err="1"/>
              <a:t>equality</a:t>
            </a:r>
            <a:r>
              <a:rPr lang="fr-FR" sz="1400" b="1" dirty="0"/>
              <a:t> in </a:t>
            </a:r>
            <a:r>
              <a:rPr lang="fr-FR" sz="1400" b="1" dirty="0" err="1"/>
              <a:t>developing</a:t>
            </a:r>
            <a:r>
              <a:rPr lang="fr-FR" sz="1400" b="1" dirty="0"/>
              <a:t> countries</a:t>
            </a:r>
            <a:r>
              <a:rPr lang="fr-FR" sz="1400" dirty="0"/>
              <a:t> </a:t>
            </a:r>
            <a:r>
              <a:rPr lang="fr-FR" sz="1400" dirty="0" err="1"/>
              <a:t>compared</a:t>
            </a:r>
            <a:r>
              <a:rPr lang="fr-FR" sz="1400" dirty="0"/>
              <a:t> to 28% in France.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b="1" dirty="0"/>
              <a:t>45% of French people </a:t>
            </a:r>
            <a:r>
              <a:rPr lang="fr-FR" sz="1400" dirty="0" err="1"/>
              <a:t>believe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dirty="0" err="1"/>
              <a:t>we</a:t>
            </a:r>
            <a:r>
              <a:rPr lang="fr-FR" sz="1400" dirty="0"/>
              <a:t> </a:t>
            </a:r>
            <a:r>
              <a:rPr lang="fr-FR" sz="1400" b="1" dirty="0" err="1"/>
              <a:t>can</a:t>
            </a:r>
            <a:r>
              <a:rPr lang="fr-FR" sz="1400" b="1" dirty="0"/>
              <a:t> not end world </a:t>
            </a:r>
            <a:r>
              <a:rPr lang="fr-FR" sz="1400" b="1" dirty="0" err="1"/>
              <a:t>poverty</a:t>
            </a:r>
            <a:r>
              <a:rPr lang="fr-FR" sz="1400" b="1" dirty="0"/>
              <a:t> </a:t>
            </a:r>
            <a:r>
              <a:rPr lang="fr-FR" sz="1400" b="1" dirty="0" err="1"/>
              <a:t>without</a:t>
            </a:r>
            <a:r>
              <a:rPr lang="fr-FR" sz="1400" b="1" dirty="0"/>
              <a:t> </a:t>
            </a:r>
            <a:r>
              <a:rPr lang="fr-FR" sz="1400" b="1" dirty="0" err="1"/>
              <a:t>resolving</a:t>
            </a:r>
            <a:r>
              <a:rPr lang="fr-FR" sz="1400" b="1" dirty="0"/>
              <a:t> </a:t>
            </a:r>
            <a:r>
              <a:rPr lang="fr-FR" sz="1400" b="1" dirty="0" err="1"/>
              <a:t>gender</a:t>
            </a:r>
            <a:r>
              <a:rPr lang="fr-FR" sz="1400" b="1" dirty="0"/>
              <a:t> </a:t>
            </a:r>
            <a:r>
              <a:rPr lang="fr-FR" sz="1400" b="1" dirty="0" err="1"/>
              <a:t>inequalities</a:t>
            </a:r>
            <a:r>
              <a:rPr lang="fr-FR" sz="1400" dirty="0"/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b="1" dirty="0"/>
              <a:t>59% of French people </a:t>
            </a:r>
            <a:r>
              <a:rPr lang="fr-FR" sz="1400" dirty="0" err="1"/>
              <a:t>want</a:t>
            </a:r>
            <a:r>
              <a:rPr lang="fr-FR" sz="1400" dirty="0"/>
              <a:t> France </a:t>
            </a:r>
            <a:r>
              <a:rPr lang="fr-FR" sz="1400" b="1" dirty="0"/>
              <a:t>to </a:t>
            </a:r>
            <a:r>
              <a:rPr lang="fr-FR" sz="1400" b="1" dirty="0" err="1"/>
              <a:t>increase</a:t>
            </a:r>
            <a:r>
              <a:rPr lang="fr-FR" sz="1400" b="1" dirty="0"/>
              <a:t> </a:t>
            </a:r>
            <a:r>
              <a:rPr lang="fr-FR" sz="1400" b="1" dirty="0" err="1"/>
              <a:t>its</a:t>
            </a:r>
            <a:r>
              <a:rPr lang="fr-FR" sz="1400" b="1" dirty="0"/>
              <a:t> </a:t>
            </a:r>
            <a:r>
              <a:rPr lang="fr-FR" sz="1400" b="1" dirty="0" err="1"/>
              <a:t>financial</a:t>
            </a:r>
            <a:r>
              <a:rPr lang="fr-FR" sz="1400" b="1" dirty="0"/>
              <a:t> contribution </a:t>
            </a:r>
            <a:r>
              <a:rPr lang="fr-FR" sz="1400" dirty="0"/>
              <a:t>to </a:t>
            </a:r>
            <a:r>
              <a:rPr lang="fr-FR" sz="1400" dirty="0" err="1"/>
              <a:t>advance</a:t>
            </a:r>
            <a:r>
              <a:rPr lang="fr-FR" sz="1400" dirty="0"/>
              <a:t> </a:t>
            </a:r>
            <a:r>
              <a:rPr lang="fr-FR" sz="1400" b="1" dirty="0" err="1"/>
              <a:t>women's</a:t>
            </a:r>
            <a:r>
              <a:rPr lang="fr-FR" sz="1400" b="1" dirty="0"/>
              <a:t> </a:t>
            </a:r>
            <a:r>
              <a:rPr lang="fr-FR" sz="1400" b="1" dirty="0" err="1"/>
              <a:t>rights</a:t>
            </a:r>
            <a:r>
              <a:rPr lang="fr-FR" sz="1400" b="1" dirty="0"/>
              <a:t> in </a:t>
            </a:r>
            <a:r>
              <a:rPr lang="fr-FR" sz="1400" b="1" dirty="0" err="1"/>
              <a:t>developing</a:t>
            </a:r>
            <a:r>
              <a:rPr lang="fr-FR" sz="1400" b="1" dirty="0"/>
              <a:t> countries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b="1" dirty="0"/>
              <a:t>61% of French people</a:t>
            </a:r>
            <a:r>
              <a:rPr lang="fr-FR" sz="1400" dirty="0"/>
              <a:t> </a:t>
            </a:r>
            <a:r>
              <a:rPr lang="fr-FR" sz="1400" dirty="0" err="1"/>
              <a:t>think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b="1" dirty="0" err="1"/>
              <a:t>supporting</a:t>
            </a:r>
            <a:r>
              <a:rPr lang="fr-FR" sz="1400" b="1" dirty="0"/>
              <a:t> </a:t>
            </a:r>
            <a:r>
              <a:rPr lang="fr-FR" sz="1400" b="1" dirty="0" err="1"/>
              <a:t>gender</a:t>
            </a:r>
            <a:r>
              <a:rPr lang="fr-FR" sz="1400" b="1" dirty="0"/>
              <a:t> </a:t>
            </a:r>
            <a:r>
              <a:rPr lang="fr-FR" sz="1400" b="1" dirty="0" err="1"/>
              <a:t>equality</a:t>
            </a:r>
            <a:r>
              <a:rPr lang="fr-FR" sz="1400" b="1" dirty="0"/>
              <a:t> </a:t>
            </a:r>
            <a:r>
              <a:rPr lang="fr-FR" sz="1400" dirty="0" err="1"/>
              <a:t>should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b="1" dirty="0"/>
              <a:t>a </a:t>
            </a:r>
            <a:r>
              <a:rPr lang="fr-FR" sz="1400" b="1" dirty="0" err="1"/>
              <a:t>priority</a:t>
            </a:r>
            <a:r>
              <a:rPr lang="fr-FR" sz="1400" b="1" dirty="0"/>
              <a:t> for French </a:t>
            </a:r>
            <a:r>
              <a:rPr lang="fr-FR" sz="1400" b="1" dirty="0" err="1"/>
              <a:t>development</a:t>
            </a:r>
            <a:r>
              <a:rPr lang="fr-FR" sz="1400" b="1" dirty="0"/>
              <a:t> </a:t>
            </a:r>
            <a:r>
              <a:rPr lang="fr-FR" sz="1400" b="1" dirty="0" err="1"/>
              <a:t>aid</a:t>
            </a:r>
            <a:r>
              <a:rPr lang="fr-FR" sz="1400" dirty="0"/>
              <a:t>.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b="1" dirty="0"/>
              <a:t>61% of French people </a:t>
            </a:r>
            <a:r>
              <a:rPr lang="fr-FR" sz="1400" dirty="0" err="1"/>
              <a:t>approve</a:t>
            </a:r>
            <a:r>
              <a:rPr lang="fr-FR" sz="1400" dirty="0"/>
              <a:t> of the </a:t>
            </a:r>
            <a:r>
              <a:rPr lang="fr-FR" sz="1400" dirty="0" err="1"/>
              <a:t>idea</a:t>
            </a:r>
            <a:r>
              <a:rPr lang="fr-FR" sz="1400" dirty="0"/>
              <a:t> of a </a:t>
            </a:r>
            <a:r>
              <a:rPr lang="fr-FR" sz="1400" b="1" dirty="0" err="1"/>
              <a:t>feminist</a:t>
            </a:r>
            <a:r>
              <a:rPr lang="fr-FR" sz="1400" b="1" dirty="0"/>
              <a:t> </a:t>
            </a:r>
            <a:r>
              <a:rPr lang="fr-FR" sz="1400" b="1" dirty="0" err="1"/>
              <a:t>diplomacy</a:t>
            </a:r>
            <a:r>
              <a:rPr lang="fr-FR" sz="1400" dirty="0"/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b="1" dirty="0"/>
              <a:t>68% of French people </a:t>
            </a:r>
            <a:r>
              <a:rPr lang="fr-FR" sz="1400" dirty="0" err="1"/>
              <a:t>recognize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dirty="0" err="1"/>
              <a:t>women</a:t>
            </a:r>
            <a:r>
              <a:rPr lang="fr-FR" sz="1400" dirty="0"/>
              <a:t> and men are not </a:t>
            </a:r>
            <a:r>
              <a:rPr lang="fr-FR" sz="1400" dirty="0" err="1"/>
              <a:t>equal</a:t>
            </a:r>
            <a:r>
              <a:rPr lang="fr-FR" sz="1400" dirty="0"/>
              <a:t> in reality.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b="1" dirty="0"/>
              <a:t>40% of French people</a:t>
            </a:r>
            <a:r>
              <a:rPr lang="fr-FR" sz="1400" dirty="0"/>
              <a:t> </a:t>
            </a:r>
            <a:r>
              <a:rPr lang="fr-FR" sz="1400" dirty="0" err="1"/>
              <a:t>consider</a:t>
            </a:r>
            <a:r>
              <a:rPr lang="fr-FR" sz="1400" dirty="0"/>
              <a:t> </a:t>
            </a:r>
            <a:r>
              <a:rPr lang="fr-FR" sz="1400" dirty="0" err="1"/>
              <a:t>themselves</a:t>
            </a:r>
            <a:r>
              <a:rPr lang="fr-FR" sz="1400" dirty="0"/>
              <a:t> </a:t>
            </a:r>
            <a:r>
              <a:rPr lang="fr-FR" sz="1400" b="1" dirty="0" err="1"/>
              <a:t>feminists</a:t>
            </a:r>
            <a:r>
              <a:rPr lang="fr-FR" sz="1400" dirty="0"/>
              <a:t> (</a:t>
            </a:r>
            <a:r>
              <a:rPr lang="fr-FR" sz="1400" dirty="0" err="1"/>
              <a:t>compared</a:t>
            </a:r>
            <a:r>
              <a:rPr lang="fr-FR" sz="1400" dirty="0"/>
              <a:t> to 47% </a:t>
            </a:r>
            <a:r>
              <a:rPr lang="fr-FR" sz="1400" dirty="0" err="1"/>
              <a:t>who</a:t>
            </a:r>
            <a:r>
              <a:rPr lang="fr-FR" sz="1400" dirty="0"/>
              <a:t> do not </a:t>
            </a:r>
            <a:r>
              <a:rPr lang="fr-FR" sz="1400" dirty="0" err="1"/>
              <a:t>consider</a:t>
            </a:r>
            <a:r>
              <a:rPr lang="fr-FR" sz="1400" dirty="0"/>
              <a:t> </a:t>
            </a:r>
            <a:r>
              <a:rPr lang="fr-FR" sz="1400" dirty="0" err="1"/>
              <a:t>themselves</a:t>
            </a:r>
            <a:r>
              <a:rPr lang="fr-FR" sz="1400" dirty="0"/>
              <a:t> </a:t>
            </a:r>
            <a:r>
              <a:rPr lang="fr-FR" sz="1400" dirty="0" err="1"/>
              <a:t>feminists</a:t>
            </a:r>
            <a:r>
              <a:rPr lang="fr-FR" sz="1400" dirty="0"/>
              <a:t>).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b="1" dirty="0"/>
              <a:t>61% of French people </a:t>
            </a:r>
            <a:r>
              <a:rPr lang="fr-FR" sz="1400" dirty="0" err="1"/>
              <a:t>believe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the introduction of </a:t>
            </a:r>
            <a:r>
              <a:rPr lang="fr-FR" sz="1400" b="1" dirty="0" err="1"/>
              <a:t>parity</a:t>
            </a:r>
            <a:r>
              <a:rPr lang="fr-FR" sz="1400" b="1" dirty="0"/>
              <a:t> in </a:t>
            </a:r>
            <a:r>
              <a:rPr lang="fr-FR" sz="1400" b="1" dirty="0" err="1"/>
              <a:t>decision-making</a:t>
            </a:r>
            <a:r>
              <a:rPr lang="fr-FR" sz="1400" b="1" dirty="0"/>
              <a:t> bodies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a good </a:t>
            </a:r>
            <a:r>
              <a:rPr lang="fr-FR" sz="1400" dirty="0" err="1"/>
              <a:t>way</a:t>
            </a:r>
            <a:r>
              <a:rPr lang="fr-FR" sz="1400" dirty="0"/>
              <a:t> to </a:t>
            </a:r>
            <a:r>
              <a:rPr lang="fr-FR" sz="1400" b="1" dirty="0" err="1"/>
              <a:t>improve</a:t>
            </a:r>
            <a:r>
              <a:rPr lang="fr-FR" sz="1400" b="1" dirty="0"/>
              <a:t> </a:t>
            </a:r>
            <a:r>
              <a:rPr lang="fr-FR" sz="1400" b="1" dirty="0" err="1"/>
              <a:t>gender</a:t>
            </a:r>
            <a:r>
              <a:rPr lang="fr-FR" sz="1400" b="1" dirty="0"/>
              <a:t> </a:t>
            </a:r>
            <a:r>
              <a:rPr lang="fr-FR" sz="1400" b="1" dirty="0" err="1"/>
              <a:t>equality</a:t>
            </a:r>
            <a:r>
              <a:rPr lang="fr-FR" sz="1400" dirty="0"/>
              <a:t> in France.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927DF48-31EA-364C-AC95-8D0019C918C3}"/>
              </a:ext>
            </a:extLst>
          </p:cNvPr>
          <p:cNvGrpSpPr/>
          <p:nvPr/>
        </p:nvGrpSpPr>
        <p:grpSpPr>
          <a:xfrm rot="21439338">
            <a:off x="-328882" y="-910791"/>
            <a:ext cx="13170944" cy="1350000"/>
            <a:chOff x="-204395" y="61356"/>
            <a:chExt cx="13170945" cy="7981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56E41A-F0E5-A84F-8CD9-2FE3AE13FF32}"/>
                </a:ext>
              </a:extLst>
            </p:cNvPr>
            <p:cNvSpPr/>
            <p:nvPr userDrawn="1"/>
          </p:nvSpPr>
          <p:spPr>
            <a:xfrm>
              <a:off x="-204395" y="84998"/>
              <a:ext cx="774550" cy="774550"/>
            </a:xfrm>
            <a:prstGeom prst="rect">
              <a:avLst/>
            </a:prstGeom>
            <a:solidFill>
              <a:srgbClr val="2A4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097A05-A8AD-9742-86A6-C68CF707DC28}"/>
                </a:ext>
              </a:extLst>
            </p:cNvPr>
            <p:cNvSpPr/>
            <p:nvPr userDrawn="1"/>
          </p:nvSpPr>
          <p:spPr>
            <a:xfrm>
              <a:off x="754828" y="84998"/>
              <a:ext cx="774550" cy="774550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997CCD-1CBD-E741-9F50-48CA75D2CF5D}"/>
                </a:ext>
              </a:extLst>
            </p:cNvPr>
            <p:cNvSpPr/>
            <p:nvPr userDrawn="1"/>
          </p:nvSpPr>
          <p:spPr>
            <a:xfrm>
              <a:off x="1713155" y="84998"/>
              <a:ext cx="774550" cy="774550"/>
            </a:xfrm>
            <a:prstGeom prst="rect">
              <a:avLst/>
            </a:prstGeom>
            <a:solidFill>
              <a:srgbClr val="4C9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D7F30C-6C74-7847-947C-CEA5A2E04451}"/>
                </a:ext>
              </a:extLst>
            </p:cNvPr>
            <p:cNvSpPr/>
            <p:nvPr userDrawn="1"/>
          </p:nvSpPr>
          <p:spPr>
            <a:xfrm>
              <a:off x="2671482" y="73177"/>
              <a:ext cx="774550" cy="774550"/>
            </a:xfrm>
            <a:prstGeom prst="rect">
              <a:avLst/>
            </a:prstGeom>
            <a:solidFill>
              <a:srgbClr val="E53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F7AF02-8DAC-7449-9169-01C75F237451}"/>
                </a:ext>
              </a:extLst>
            </p:cNvPr>
            <p:cNvSpPr/>
            <p:nvPr userDrawn="1"/>
          </p:nvSpPr>
          <p:spPr>
            <a:xfrm>
              <a:off x="3629809" y="73177"/>
              <a:ext cx="774550" cy="774550"/>
            </a:xfrm>
            <a:prstGeom prst="rect">
              <a:avLst/>
            </a:prstGeom>
            <a:solidFill>
              <a:srgbClr val="FD6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8E4D08-CC05-2542-85F2-647CCBD520B9}"/>
                </a:ext>
              </a:extLst>
            </p:cNvPr>
            <p:cNvSpPr/>
            <p:nvPr userDrawn="1"/>
          </p:nvSpPr>
          <p:spPr>
            <a:xfrm>
              <a:off x="4557660" y="73177"/>
              <a:ext cx="774550" cy="774550"/>
            </a:xfrm>
            <a:prstGeom prst="rect">
              <a:avLst/>
            </a:prstGeom>
            <a:solidFill>
              <a:srgbClr val="A90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469102-52F6-624B-B21D-F7EE92760E95}"/>
                </a:ext>
              </a:extLst>
            </p:cNvPr>
            <p:cNvSpPr/>
            <p:nvPr userDrawn="1"/>
          </p:nvSpPr>
          <p:spPr>
            <a:xfrm>
              <a:off x="5516883" y="73177"/>
              <a:ext cx="774550" cy="774550"/>
            </a:xfrm>
            <a:prstGeom prst="rect">
              <a:avLst/>
            </a:prstGeom>
            <a:solidFill>
              <a:srgbClr val="FDC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285634-9790-F549-A348-ADC3AE3CDEBD}"/>
                </a:ext>
              </a:extLst>
            </p:cNvPr>
            <p:cNvSpPr/>
            <p:nvPr userDrawn="1"/>
          </p:nvSpPr>
          <p:spPr>
            <a:xfrm>
              <a:off x="6475210" y="73177"/>
              <a:ext cx="774550" cy="774550"/>
            </a:xfrm>
            <a:prstGeom prst="rect">
              <a:avLst/>
            </a:prstGeom>
            <a:solidFill>
              <a:srgbClr val="26B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574D9E-1678-7946-BA51-DBA35378AA99}"/>
                </a:ext>
              </a:extLst>
            </p:cNvPr>
            <p:cNvSpPr/>
            <p:nvPr userDrawn="1"/>
          </p:nvSpPr>
          <p:spPr>
            <a:xfrm>
              <a:off x="7433537" y="61356"/>
              <a:ext cx="774550" cy="774550"/>
            </a:xfrm>
            <a:prstGeom prst="rect">
              <a:avLst/>
            </a:prstGeom>
            <a:solidFill>
              <a:srgbClr val="FF3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176CC1-F368-5040-B266-11D63754C20E}"/>
                </a:ext>
              </a:extLst>
            </p:cNvPr>
            <p:cNvSpPr/>
            <p:nvPr userDrawn="1"/>
          </p:nvSpPr>
          <p:spPr>
            <a:xfrm>
              <a:off x="8391864" y="61356"/>
              <a:ext cx="774550" cy="774550"/>
            </a:xfrm>
            <a:prstGeom prst="rect">
              <a:avLst/>
            </a:prstGeom>
            <a:solidFill>
              <a:srgbClr val="B30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4A96E2-B041-674E-8ADF-A6C51A587CB9}"/>
                </a:ext>
              </a:extLst>
            </p:cNvPr>
            <p:cNvSpPr/>
            <p:nvPr userDrawn="1"/>
          </p:nvSpPr>
          <p:spPr>
            <a:xfrm>
              <a:off x="9350191" y="73177"/>
              <a:ext cx="774550" cy="774550"/>
            </a:xfrm>
            <a:prstGeom prst="rect">
              <a:avLst/>
            </a:prstGeom>
            <a:solidFill>
              <a:srgbClr val="298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9A9A0A-B96F-ED4F-A7AE-6BFED0B7E520}"/>
                </a:ext>
              </a:extLst>
            </p:cNvPr>
            <p:cNvSpPr/>
            <p:nvPr userDrawn="1"/>
          </p:nvSpPr>
          <p:spPr>
            <a:xfrm>
              <a:off x="10309414" y="73177"/>
              <a:ext cx="774550" cy="774550"/>
            </a:xfrm>
            <a:prstGeom prst="rect">
              <a:avLst/>
            </a:prstGeom>
            <a:solidFill>
              <a:srgbClr val="BF8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A0D85D-4805-CF4C-81E6-68B7FFEBA703}"/>
                </a:ext>
              </a:extLst>
            </p:cNvPr>
            <p:cNvSpPr/>
            <p:nvPr userDrawn="1"/>
          </p:nvSpPr>
          <p:spPr>
            <a:xfrm>
              <a:off x="11267741" y="73177"/>
              <a:ext cx="774550" cy="774550"/>
            </a:xfrm>
            <a:prstGeom prst="rect">
              <a:avLst/>
            </a:prstGeom>
            <a:solidFill>
              <a:srgbClr val="194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84C471-F3D6-CA48-A7F8-ACBD88102B7B}"/>
                </a:ext>
              </a:extLst>
            </p:cNvPr>
            <p:cNvSpPr/>
            <p:nvPr userDrawn="1"/>
          </p:nvSpPr>
          <p:spPr>
            <a:xfrm>
              <a:off x="12192000" y="61356"/>
              <a:ext cx="774550" cy="774550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5105CD69-79C4-A643-A0D5-481CFD7906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64A1A43-C73E-274A-AD62-BDD97190A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24" name="Image 2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7B7D089E-92CA-B548-94C1-C8888D188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7317" y="5840413"/>
            <a:ext cx="947451" cy="94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9D0A3C9-CA8B-EA4B-A6EB-671EA7A44A24}"/>
              </a:ext>
            </a:extLst>
          </p:cNvPr>
          <p:cNvSpPr txBox="1"/>
          <p:nvPr/>
        </p:nvSpPr>
        <p:spPr>
          <a:xfrm>
            <a:off x="3912781" y="385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927DF48-31EA-364C-AC95-8D0019C918C3}"/>
              </a:ext>
            </a:extLst>
          </p:cNvPr>
          <p:cNvGrpSpPr/>
          <p:nvPr/>
        </p:nvGrpSpPr>
        <p:grpSpPr>
          <a:xfrm rot="21439338">
            <a:off x="-328882" y="-910791"/>
            <a:ext cx="13170944" cy="1350000"/>
            <a:chOff x="-204395" y="61356"/>
            <a:chExt cx="13170945" cy="7981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56E41A-F0E5-A84F-8CD9-2FE3AE13FF32}"/>
                </a:ext>
              </a:extLst>
            </p:cNvPr>
            <p:cNvSpPr/>
            <p:nvPr userDrawn="1"/>
          </p:nvSpPr>
          <p:spPr>
            <a:xfrm>
              <a:off x="-204395" y="84998"/>
              <a:ext cx="774550" cy="774550"/>
            </a:xfrm>
            <a:prstGeom prst="rect">
              <a:avLst/>
            </a:prstGeom>
            <a:solidFill>
              <a:srgbClr val="2A4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097A05-A8AD-9742-86A6-C68CF707DC28}"/>
                </a:ext>
              </a:extLst>
            </p:cNvPr>
            <p:cNvSpPr/>
            <p:nvPr userDrawn="1"/>
          </p:nvSpPr>
          <p:spPr>
            <a:xfrm>
              <a:off x="754828" y="84998"/>
              <a:ext cx="774550" cy="774550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997CCD-1CBD-E741-9F50-48CA75D2CF5D}"/>
                </a:ext>
              </a:extLst>
            </p:cNvPr>
            <p:cNvSpPr/>
            <p:nvPr userDrawn="1"/>
          </p:nvSpPr>
          <p:spPr>
            <a:xfrm>
              <a:off x="1713155" y="84998"/>
              <a:ext cx="774550" cy="774550"/>
            </a:xfrm>
            <a:prstGeom prst="rect">
              <a:avLst/>
            </a:prstGeom>
            <a:solidFill>
              <a:srgbClr val="4C9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D7F30C-6C74-7847-947C-CEA5A2E04451}"/>
                </a:ext>
              </a:extLst>
            </p:cNvPr>
            <p:cNvSpPr/>
            <p:nvPr userDrawn="1"/>
          </p:nvSpPr>
          <p:spPr>
            <a:xfrm>
              <a:off x="2671482" y="73177"/>
              <a:ext cx="774550" cy="774550"/>
            </a:xfrm>
            <a:prstGeom prst="rect">
              <a:avLst/>
            </a:prstGeom>
            <a:solidFill>
              <a:srgbClr val="E53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F7AF02-8DAC-7449-9169-01C75F237451}"/>
                </a:ext>
              </a:extLst>
            </p:cNvPr>
            <p:cNvSpPr/>
            <p:nvPr userDrawn="1"/>
          </p:nvSpPr>
          <p:spPr>
            <a:xfrm>
              <a:off x="3629809" y="73177"/>
              <a:ext cx="774550" cy="774550"/>
            </a:xfrm>
            <a:prstGeom prst="rect">
              <a:avLst/>
            </a:prstGeom>
            <a:solidFill>
              <a:srgbClr val="FD6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8E4D08-CC05-2542-85F2-647CCBD520B9}"/>
                </a:ext>
              </a:extLst>
            </p:cNvPr>
            <p:cNvSpPr/>
            <p:nvPr userDrawn="1"/>
          </p:nvSpPr>
          <p:spPr>
            <a:xfrm>
              <a:off x="4557660" y="73177"/>
              <a:ext cx="774550" cy="774550"/>
            </a:xfrm>
            <a:prstGeom prst="rect">
              <a:avLst/>
            </a:prstGeom>
            <a:solidFill>
              <a:srgbClr val="A90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469102-52F6-624B-B21D-F7EE92760E95}"/>
                </a:ext>
              </a:extLst>
            </p:cNvPr>
            <p:cNvSpPr/>
            <p:nvPr userDrawn="1"/>
          </p:nvSpPr>
          <p:spPr>
            <a:xfrm>
              <a:off x="5516883" y="73177"/>
              <a:ext cx="774550" cy="774550"/>
            </a:xfrm>
            <a:prstGeom prst="rect">
              <a:avLst/>
            </a:prstGeom>
            <a:solidFill>
              <a:srgbClr val="FDC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285634-9790-F549-A348-ADC3AE3CDEBD}"/>
                </a:ext>
              </a:extLst>
            </p:cNvPr>
            <p:cNvSpPr/>
            <p:nvPr userDrawn="1"/>
          </p:nvSpPr>
          <p:spPr>
            <a:xfrm>
              <a:off x="6475210" y="73177"/>
              <a:ext cx="774550" cy="774550"/>
            </a:xfrm>
            <a:prstGeom prst="rect">
              <a:avLst/>
            </a:prstGeom>
            <a:solidFill>
              <a:srgbClr val="26B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574D9E-1678-7946-BA51-DBA35378AA99}"/>
                </a:ext>
              </a:extLst>
            </p:cNvPr>
            <p:cNvSpPr/>
            <p:nvPr userDrawn="1"/>
          </p:nvSpPr>
          <p:spPr>
            <a:xfrm>
              <a:off x="7433537" y="61356"/>
              <a:ext cx="774550" cy="774550"/>
            </a:xfrm>
            <a:prstGeom prst="rect">
              <a:avLst/>
            </a:prstGeom>
            <a:solidFill>
              <a:srgbClr val="FF3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176CC1-F368-5040-B266-11D63754C20E}"/>
                </a:ext>
              </a:extLst>
            </p:cNvPr>
            <p:cNvSpPr/>
            <p:nvPr userDrawn="1"/>
          </p:nvSpPr>
          <p:spPr>
            <a:xfrm>
              <a:off x="8391864" y="61356"/>
              <a:ext cx="774550" cy="774550"/>
            </a:xfrm>
            <a:prstGeom prst="rect">
              <a:avLst/>
            </a:prstGeom>
            <a:solidFill>
              <a:srgbClr val="B30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4A96E2-B041-674E-8ADF-A6C51A587CB9}"/>
                </a:ext>
              </a:extLst>
            </p:cNvPr>
            <p:cNvSpPr/>
            <p:nvPr userDrawn="1"/>
          </p:nvSpPr>
          <p:spPr>
            <a:xfrm>
              <a:off x="9350191" y="73177"/>
              <a:ext cx="774550" cy="774550"/>
            </a:xfrm>
            <a:prstGeom prst="rect">
              <a:avLst/>
            </a:prstGeom>
            <a:solidFill>
              <a:srgbClr val="298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9A9A0A-B96F-ED4F-A7AE-6BFED0B7E520}"/>
                </a:ext>
              </a:extLst>
            </p:cNvPr>
            <p:cNvSpPr/>
            <p:nvPr userDrawn="1"/>
          </p:nvSpPr>
          <p:spPr>
            <a:xfrm>
              <a:off x="10309414" y="73177"/>
              <a:ext cx="774550" cy="774550"/>
            </a:xfrm>
            <a:prstGeom prst="rect">
              <a:avLst/>
            </a:prstGeom>
            <a:solidFill>
              <a:srgbClr val="BF8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A0D85D-4805-CF4C-81E6-68B7FFEBA703}"/>
                </a:ext>
              </a:extLst>
            </p:cNvPr>
            <p:cNvSpPr/>
            <p:nvPr userDrawn="1"/>
          </p:nvSpPr>
          <p:spPr>
            <a:xfrm>
              <a:off x="11267741" y="73177"/>
              <a:ext cx="774550" cy="774550"/>
            </a:xfrm>
            <a:prstGeom prst="rect">
              <a:avLst/>
            </a:prstGeom>
            <a:solidFill>
              <a:srgbClr val="194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84C471-F3D6-CA48-A7F8-ACBD88102B7B}"/>
                </a:ext>
              </a:extLst>
            </p:cNvPr>
            <p:cNvSpPr/>
            <p:nvPr userDrawn="1"/>
          </p:nvSpPr>
          <p:spPr>
            <a:xfrm>
              <a:off x="12192000" y="61356"/>
              <a:ext cx="774550" cy="774550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D2CEFF6-CB79-9643-AD77-4279F4D9D575}"/>
              </a:ext>
            </a:extLst>
          </p:cNvPr>
          <p:cNvSpPr/>
          <p:nvPr/>
        </p:nvSpPr>
        <p:spPr>
          <a:xfrm>
            <a:off x="-938" y="6396336"/>
            <a:ext cx="12192938" cy="461664"/>
          </a:xfrm>
          <a:prstGeom prst="rect">
            <a:avLst/>
          </a:prstGeom>
          <a:solidFill>
            <a:srgbClr val="C00000">
              <a:alpha val="63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B287A0B-B1D8-E94F-BC74-01AE118F5E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174418B-30FF-F143-B956-4905735A0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pic>
        <p:nvPicPr>
          <p:cNvPr id="23" name="Image 2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ACD8F7CF-99D3-7E42-8AB0-DD1E10B2E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7317" y="5840413"/>
            <a:ext cx="947451" cy="947451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BEB3608F-6FE0-1743-A9A5-A42C19643AB0}"/>
              </a:ext>
            </a:extLst>
          </p:cNvPr>
          <p:cNvSpPr txBox="1"/>
          <p:nvPr/>
        </p:nvSpPr>
        <p:spPr>
          <a:xfrm>
            <a:off x="1219403" y="1307710"/>
            <a:ext cx="9956481" cy="390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b="1" dirty="0"/>
              <a:t>49% of French people </a:t>
            </a:r>
            <a:r>
              <a:rPr lang="fr-FR" sz="1400" dirty="0" err="1"/>
              <a:t>recognise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b="1" dirty="0"/>
              <a:t>the </a:t>
            </a:r>
            <a:r>
              <a:rPr lang="fr-FR" sz="1400" b="1" dirty="0" err="1"/>
              <a:t>government</a:t>
            </a:r>
            <a:r>
              <a:rPr lang="fr-FR" sz="1400" b="1" dirty="0"/>
              <a:t> </a:t>
            </a:r>
            <a:r>
              <a:rPr lang="fr-FR" sz="1400" b="1" dirty="0" err="1"/>
              <a:t>is</a:t>
            </a:r>
            <a:r>
              <a:rPr lang="fr-FR" sz="1400" b="1" dirty="0"/>
              <a:t> </a:t>
            </a:r>
            <a:r>
              <a:rPr lang="fr-FR" sz="1400" b="1" dirty="0" err="1"/>
              <a:t>involved</a:t>
            </a:r>
            <a:r>
              <a:rPr lang="fr-FR" sz="1400" b="1" dirty="0"/>
              <a:t> </a:t>
            </a:r>
            <a:r>
              <a:rPr lang="fr-FR" sz="1400" dirty="0"/>
              <a:t>(</a:t>
            </a:r>
            <a:r>
              <a:rPr lang="fr-FR" sz="1400" dirty="0" err="1"/>
              <a:t>very</a:t>
            </a:r>
            <a:r>
              <a:rPr lang="fr-FR" sz="1400" dirty="0"/>
              <a:t> </a:t>
            </a:r>
            <a:r>
              <a:rPr lang="fr-FR" sz="1400" dirty="0" err="1"/>
              <a:t>much</a:t>
            </a:r>
            <a:r>
              <a:rPr lang="fr-FR" sz="1400" dirty="0"/>
              <a:t> or </a:t>
            </a:r>
            <a:r>
              <a:rPr lang="fr-FR" sz="1400" dirty="0" err="1"/>
              <a:t>somewhat</a:t>
            </a:r>
            <a:r>
              <a:rPr lang="fr-FR" sz="1400" dirty="0"/>
              <a:t>) in </a:t>
            </a:r>
            <a:r>
              <a:rPr lang="fr-FR" sz="1400" dirty="0" err="1"/>
              <a:t>adavancing</a:t>
            </a:r>
            <a:r>
              <a:rPr lang="fr-FR" sz="1400" dirty="0"/>
              <a:t> </a:t>
            </a:r>
            <a:r>
              <a:rPr lang="fr-FR" sz="1400" b="1" dirty="0" err="1"/>
              <a:t>gender</a:t>
            </a:r>
            <a:r>
              <a:rPr lang="fr-FR" sz="1400" b="1" dirty="0"/>
              <a:t> </a:t>
            </a:r>
            <a:r>
              <a:rPr lang="fr-FR" sz="1400" b="1" dirty="0" err="1"/>
              <a:t>equality</a:t>
            </a:r>
            <a:r>
              <a:rPr lang="fr-FR" sz="1400" dirty="0"/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b="1" dirty="0"/>
              <a:t>73% of French people </a:t>
            </a:r>
            <a:r>
              <a:rPr lang="fr-FR" sz="1400" dirty="0" err="1"/>
              <a:t>believe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France </a:t>
            </a:r>
            <a:r>
              <a:rPr lang="fr-FR" sz="1400" dirty="0" err="1"/>
              <a:t>should</a:t>
            </a:r>
            <a:r>
              <a:rPr lang="fr-FR" sz="1400" dirty="0"/>
              <a:t> </a:t>
            </a:r>
            <a:r>
              <a:rPr lang="fr-FR" sz="1400" b="1" dirty="0" err="1"/>
              <a:t>increase</a:t>
            </a:r>
            <a:r>
              <a:rPr lang="fr-FR" sz="1400" b="1" dirty="0"/>
              <a:t> the budget </a:t>
            </a:r>
            <a:r>
              <a:rPr lang="fr-FR" sz="1400" b="1" dirty="0" err="1"/>
              <a:t>allocated</a:t>
            </a:r>
            <a:r>
              <a:rPr lang="fr-FR" sz="1400" b="1" dirty="0"/>
              <a:t> to </a:t>
            </a:r>
            <a:r>
              <a:rPr lang="fr-FR" sz="1400" b="1" dirty="0" err="1"/>
              <a:t>prevent</a:t>
            </a:r>
            <a:r>
              <a:rPr lang="fr-FR" sz="1400" b="1" dirty="0"/>
              <a:t> </a:t>
            </a:r>
            <a:r>
              <a:rPr lang="fr-FR" sz="1400" b="1" dirty="0" err="1"/>
              <a:t>feminicides</a:t>
            </a:r>
            <a:r>
              <a:rPr lang="fr-FR" sz="1400" dirty="0"/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b="1" dirty="0"/>
              <a:t>23% of French people </a:t>
            </a:r>
            <a:r>
              <a:rPr lang="fr-FR" sz="1400" dirty="0" err="1"/>
              <a:t>think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b="1" dirty="0" err="1"/>
              <a:t>women</a:t>
            </a:r>
            <a:r>
              <a:rPr lang="fr-FR" sz="1400" b="1" dirty="0"/>
              <a:t> </a:t>
            </a:r>
            <a:r>
              <a:rPr lang="fr-FR" sz="1400" b="1" dirty="0" err="1"/>
              <a:t>can</a:t>
            </a:r>
            <a:r>
              <a:rPr lang="fr-FR" sz="1400" b="1" dirty="0"/>
              <a:t> trust the justice system </a:t>
            </a:r>
            <a:r>
              <a:rPr lang="fr-FR" sz="1400" dirty="0"/>
              <a:t>to </a:t>
            </a:r>
            <a:r>
              <a:rPr lang="fr-FR" sz="1400" dirty="0" err="1"/>
              <a:t>protect</a:t>
            </a:r>
            <a:r>
              <a:rPr lang="fr-FR" sz="1400" dirty="0"/>
              <a:t> </a:t>
            </a:r>
            <a:r>
              <a:rPr lang="fr-FR" sz="1400" dirty="0" err="1"/>
              <a:t>them</a:t>
            </a:r>
            <a:r>
              <a:rPr lang="fr-FR" sz="1400" dirty="0"/>
              <a:t> </a:t>
            </a:r>
            <a:r>
              <a:rPr lang="fr-FR" sz="1400" dirty="0" err="1"/>
              <a:t>from</a:t>
            </a:r>
            <a:r>
              <a:rPr lang="fr-FR" sz="1400" dirty="0"/>
              <a:t> </a:t>
            </a:r>
            <a:r>
              <a:rPr lang="fr-FR" sz="1400" b="1" dirty="0"/>
              <a:t>violence </a:t>
            </a:r>
            <a:r>
              <a:rPr lang="fr-FR" sz="1400" b="1" dirty="0" err="1"/>
              <a:t>against</a:t>
            </a:r>
            <a:r>
              <a:rPr lang="fr-FR" sz="1400" b="1" dirty="0"/>
              <a:t> </a:t>
            </a:r>
            <a:r>
              <a:rPr lang="fr-FR" sz="1400" b="1" dirty="0" err="1"/>
              <a:t>them</a:t>
            </a:r>
            <a:r>
              <a:rPr lang="fr-FR" sz="1400" dirty="0"/>
              <a:t>.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dirty="0"/>
              <a:t>For </a:t>
            </a:r>
            <a:r>
              <a:rPr lang="fr-FR" sz="1400" b="1" dirty="0"/>
              <a:t>55% of French people</a:t>
            </a:r>
            <a:r>
              <a:rPr lang="fr-FR" sz="1400" dirty="0"/>
              <a:t>, the </a:t>
            </a:r>
            <a:r>
              <a:rPr lang="fr-FR" sz="1400" dirty="0" err="1"/>
              <a:t>choice</a:t>
            </a:r>
            <a:r>
              <a:rPr lang="fr-FR" sz="1400" dirty="0"/>
              <a:t> of the </a:t>
            </a:r>
            <a:r>
              <a:rPr lang="fr-FR" sz="1400" b="1" dirty="0" err="1"/>
              <a:t>sex</a:t>
            </a:r>
            <a:r>
              <a:rPr lang="fr-FR" sz="1400" b="1" dirty="0"/>
              <a:t> of </a:t>
            </a:r>
            <a:r>
              <a:rPr lang="fr-FR" sz="1400" b="1" dirty="0" err="1"/>
              <a:t>their</a:t>
            </a:r>
            <a:r>
              <a:rPr lang="fr-FR" sz="1400" b="1" dirty="0"/>
              <a:t> first </a:t>
            </a:r>
            <a:r>
              <a:rPr lang="fr-FR" sz="1400" b="1" dirty="0" err="1"/>
              <a:t>child</a:t>
            </a:r>
            <a:r>
              <a:rPr lang="fr-FR" sz="1400" b="1" dirty="0"/>
              <a:t> </a:t>
            </a:r>
            <a:r>
              <a:rPr lang="fr-FR" sz="1400" b="1" dirty="0" err="1"/>
              <a:t>does</a:t>
            </a:r>
            <a:r>
              <a:rPr lang="fr-FR" sz="1400" b="1" dirty="0"/>
              <a:t> not </a:t>
            </a:r>
            <a:r>
              <a:rPr lang="fr-FR" sz="1400" b="1" dirty="0" err="1"/>
              <a:t>matter</a:t>
            </a:r>
            <a:r>
              <a:rPr lang="fr-FR" sz="1400" dirty="0"/>
              <a:t>.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b="1" dirty="0"/>
              <a:t>12% of men and 27% of </a:t>
            </a:r>
            <a:r>
              <a:rPr lang="fr-FR" sz="1400" b="1" dirty="0" err="1"/>
              <a:t>women</a:t>
            </a:r>
            <a:r>
              <a:rPr lang="fr-FR" sz="1400" b="1" dirty="0"/>
              <a:t> </a:t>
            </a:r>
            <a:r>
              <a:rPr lang="fr-FR" sz="1400" dirty="0" err="1"/>
              <a:t>consider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dirty="0" err="1"/>
              <a:t>women</a:t>
            </a:r>
            <a:r>
              <a:rPr lang="fr-FR" sz="1400" dirty="0"/>
              <a:t> </a:t>
            </a:r>
            <a:r>
              <a:rPr lang="fr-FR" sz="1400" b="1" dirty="0" err="1"/>
              <a:t>cannot</a:t>
            </a:r>
            <a:r>
              <a:rPr lang="fr-FR" sz="1400" b="1" dirty="0"/>
              <a:t> refuse to have </a:t>
            </a:r>
            <a:r>
              <a:rPr lang="fr-FR" sz="1400" b="1" dirty="0" err="1"/>
              <a:t>sexual</a:t>
            </a:r>
            <a:r>
              <a:rPr lang="fr-FR" sz="1400" b="1" dirty="0"/>
              <a:t> relations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their</a:t>
            </a:r>
            <a:r>
              <a:rPr lang="fr-FR" sz="1400" dirty="0"/>
              <a:t> </a:t>
            </a:r>
            <a:r>
              <a:rPr lang="fr-FR" sz="1400" b="1" dirty="0" err="1"/>
              <a:t>spouse</a:t>
            </a:r>
            <a:r>
              <a:rPr lang="fr-FR" sz="1400" dirty="0"/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b="1" dirty="0"/>
              <a:t>26% of </a:t>
            </a:r>
            <a:r>
              <a:rPr lang="fr-FR" sz="1400" b="1" dirty="0" err="1"/>
              <a:t>women</a:t>
            </a:r>
            <a:r>
              <a:rPr lang="fr-FR" sz="1400" b="1" dirty="0"/>
              <a:t> </a:t>
            </a:r>
            <a:r>
              <a:rPr lang="fr-FR" sz="1400" dirty="0" err="1"/>
              <a:t>acknowledge</a:t>
            </a:r>
            <a:r>
              <a:rPr lang="fr-FR" sz="1400" dirty="0"/>
              <a:t> </a:t>
            </a:r>
            <a:r>
              <a:rPr lang="fr-FR" sz="1400" dirty="0" err="1"/>
              <a:t>having</a:t>
            </a:r>
            <a:r>
              <a:rPr lang="fr-FR" sz="1400" dirty="0"/>
              <a:t> </a:t>
            </a:r>
            <a:r>
              <a:rPr lang="fr-FR" sz="1400" dirty="0" err="1"/>
              <a:t>suffered</a:t>
            </a:r>
            <a:r>
              <a:rPr lang="fr-FR" sz="1400" dirty="0"/>
              <a:t> </a:t>
            </a:r>
            <a:r>
              <a:rPr lang="fr-FR" sz="1400" b="1" dirty="0"/>
              <a:t>violence</a:t>
            </a:r>
            <a:r>
              <a:rPr lang="fr-FR" sz="1400" dirty="0"/>
              <a:t> </a:t>
            </a:r>
            <a:r>
              <a:rPr lang="fr-FR" sz="1400" dirty="0" err="1"/>
              <a:t>from</a:t>
            </a:r>
            <a:r>
              <a:rPr lang="fr-FR" sz="1400" dirty="0"/>
              <a:t> </a:t>
            </a:r>
            <a:r>
              <a:rPr lang="fr-FR" sz="1400" dirty="0" err="1"/>
              <a:t>being</a:t>
            </a:r>
            <a:r>
              <a:rPr lang="fr-FR" sz="1400" dirty="0"/>
              <a:t> a </a:t>
            </a:r>
            <a:r>
              <a:rPr lang="fr-FR" sz="1400" dirty="0" err="1"/>
              <a:t>woman</a:t>
            </a:r>
            <a:r>
              <a:rPr lang="fr-FR" sz="1400" dirty="0"/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b="1" dirty="0"/>
              <a:t>16% of men </a:t>
            </a:r>
            <a:r>
              <a:rPr lang="fr-FR" sz="1400" dirty="0"/>
              <a:t>admit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dirty="0" err="1"/>
              <a:t>they</a:t>
            </a:r>
            <a:r>
              <a:rPr lang="fr-FR" sz="1400" dirty="0"/>
              <a:t> have </a:t>
            </a:r>
            <a:r>
              <a:rPr lang="fr-FR" sz="1400" b="1" dirty="0"/>
              <a:t>not </a:t>
            </a:r>
            <a:r>
              <a:rPr lang="fr-FR" sz="1400" b="1" dirty="0" err="1"/>
              <a:t>always</a:t>
            </a:r>
            <a:r>
              <a:rPr lang="fr-FR" sz="1400" b="1" dirty="0"/>
              <a:t> </a:t>
            </a:r>
            <a:r>
              <a:rPr lang="fr-FR" sz="1400" b="1" dirty="0" err="1"/>
              <a:t>behaved</a:t>
            </a:r>
            <a:r>
              <a:rPr lang="fr-FR" sz="1400" b="1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some</a:t>
            </a:r>
            <a:r>
              <a:rPr lang="fr-FR" sz="1400" dirty="0"/>
              <a:t> </a:t>
            </a:r>
            <a:r>
              <a:rPr lang="fr-FR" sz="1400" b="1" dirty="0" err="1"/>
              <a:t>women</a:t>
            </a:r>
            <a:r>
              <a:rPr lang="fr-FR" sz="1400" dirty="0"/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b="1" dirty="0"/>
              <a:t>49% of men </a:t>
            </a:r>
            <a:r>
              <a:rPr lang="fr-FR" sz="1400" dirty="0" err="1"/>
              <a:t>declare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dirty="0" err="1"/>
              <a:t>they</a:t>
            </a:r>
            <a:r>
              <a:rPr lang="fr-FR" sz="1400" dirty="0"/>
              <a:t> are </a:t>
            </a:r>
            <a:r>
              <a:rPr lang="fr-FR" sz="1400" dirty="0" err="1"/>
              <a:t>now</a:t>
            </a:r>
            <a:r>
              <a:rPr lang="fr-FR" sz="1400" dirty="0"/>
              <a:t> </a:t>
            </a:r>
            <a:r>
              <a:rPr lang="fr-FR" sz="1400" b="1" dirty="0"/>
              <a:t>more vigilant </a:t>
            </a:r>
            <a:r>
              <a:rPr lang="fr-FR" sz="1400" dirty="0" err="1"/>
              <a:t>than</a:t>
            </a:r>
            <a:r>
              <a:rPr lang="fr-FR" sz="1400" dirty="0"/>
              <a:t> </a:t>
            </a:r>
            <a:r>
              <a:rPr lang="fr-FR" sz="1400" dirty="0" err="1"/>
              <a:t>before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regard to </a:t>
            </a:r>
            <a:r>
              <a:rPr lang="fr-FR" sz="1400" b="1" dirty="0" err="1"/>
              <a:t>women's</a:t>
            </a:r>
            <a:r>
              <a:rPr lang="fr-FR" sz="1400" b="1" dirty="0"/>
              <a:t> </a:t>
            </a:r>
            <a:r>
              <a:rPr lang="fr-FR" sz="1400" b="1" dirty="0" err="1"/>
              <a:t>rights</a:t>
            </a:r>
            <a:r>
              <a:rPr lang="fr-FR" sz="1400" dirty="0"/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1400" b="1" dirty="0"/>
              <a:t>64% of French people </a:t>
            </a:r>
            <a:r>
              <a:rPr lang="fr-FR" sz="1400" dirty="0" err="1"/>
              <a:t>recognize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dirty="0" err="1"/>
              <a:t>women</a:t>
            </a:r>
            <a:r>
              <a:rPr lang="fr-FR" sz="1400" dirty="0"/>
              <a:t> </a:t>
            </a:r>
            <a:r>
              <a:rPr lang="fr-FR" sz="1400" b="1" dirty="0" err="1"/>
              <a:t>often</a:t>
            </a:r>
            <a:r>
              <a:rPr lang="fr-FR" sz="1400" b="1" dirty="0"/>
              <a:t> </a:t>
            </a:r>
            <a:r>
              <a:rPr lang="fr-FR" sz="1400" b="1" dirty="0" err="1"/>
              <a:t>earn</a:t>
            </a:r>
            <a:r>
              <a:rPr lang="fr-FR" sz="1400" b="1" dirty="0"/>
              <a:t> </a:t>
            </a:r>
            <a:r>
              <a:rPr lang="fr-FR" sz="1400" b="1" dirty="0" err="1"/>
              <a:t>lower</a:t>
            </a:r>
            <a:r>
              <a:rPr lang="fr-FR" sz="1400" b="1" dirty="0"/>
              <a:t> </a:t>
            </a:r>
            <a:r>
              <a:rPr lang="fr-FR" sz="1400" b="1" dirty="0" err="1"/>
              <a:t>wages</a:t>
            </a:r>
            <a:r>
              <a:rPr lang="fr-FR" sz="1400" b="1" dirty="0"/>
              <a:t> </a:t>
            </a:r>
            <a:r>
              <a:rPr lang="fr-FR" sz="1400" dirty="0" err="1"/>
              <a:t>than</a:t>
            </a:r>
            <a:r>
              <a:rPr lang="fr-FR" sz="1400" dirty="0"/>
              <a:t> men.</a:t>
            </a:r>
          </a:p>
        </p:txBody>
      </p:sp>
    </p:spTree>
    <p:extLst>
      <p:ext uri="{BB962C8B-B14F-4D97-AF65-F5344CB8AC3E}">
        <p14:creationId xmlns:p14="http://schemas.microsoft.com/office/powerpoint/2010/main" val="280755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918E5C-CBF7-1B4B-BF9C-89592B2704DC}"/>
              </a:ext>
            </a:extLst>
          </p:cNvPr>
          <p:cNvSpPr/>
          <p:nvPr/>
        </p:nvSpPr>
        <p:spPr>
          <a:xfrm rot="21420654">
            <a:off x="-744362" y="-367909"/>
            <a:ext cx="13911574" cy="55841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highlight>
                <a:srgbClr val="FF0000"/>
              </a:highligh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DE76B91-0116-664B-828B-0B84B1EE6389}"/>
              </a:ext>
            </a:extLst>
          </p:cNvPr>
          <p:cNvSpPr txBox="1"/>
          <p:nvPr/>
        </p:nvSpPr>
        <p:spPr>
          <a:xfrm>
            <a:off x="4032083" y="1831658"/>
            <a:ext cx="8159917" cy="20649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77500" lnSpcReduction="20000"/>
          </a:bodyPr>
          <a:lstStyle/>
          <a:p>
            <a:r>
              <a:rPr lang="fr-FR" sz="11500" dirty="0">
                <a:solidFill>
                  <a:schemeClr val="bg1"/>
                </a:solidFill>
                <a:highlight>
                  <a:srgbClr val="000000"/>
                </a:highlight>
                <a:latin typeface="Bebas Neue" panose="020B0606020202050201" pitchFamily="34" charset="77"/>
              </a:rPr>
              <a:t>Worldwide</a:t>
            </a:r>
            <a:endParaRPr lang="fr-FR" sz="13800" dirty="0">
              <a:solidFill>
                <a:schemeClr val="bg1"/>
              </a:solidFill>
              <a:highlight>
                <a:srgbClr val="000000"/>
              </a:highlight>
              <a:latin typeface="Bebas Neue" panose="020B0606020202050201" pitchFamily="34" charset="77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93563B-9BF1-2442-B001-93F79D1E2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140" y="2266950"/>
            <a:ext cx="3810000" cy="381000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588AE858-D9A5-C643-A2F7-C6E9D2260AA1}"/>
              </a:ext>
            </a:extLst>
          </p:cNvPr>
          <p:cNvGrpSpPr/>
          <p:nvPr/>
        </p:nvGrpSpPr>
        <p:grpSpPr>
          <a:xfrm rot="21439338">
            <a:off x="-489472" y="6383871"/>
            <a:ext cx="13170944" cy="1350000"/>
            <a:chOff x="-204395" y="61356"/>
            <a:chExt cx="13170945" cy="7981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7393AE-20B8-8344-8F63-E4347A9E7419}"/>
                </a:ext>
              </a:extLst>
            </p:cNvPr>
            <p:cNvSpPr/>
            <p:nvPr userDrawn="1"/>
          </p:nvSpPr>
          <p:spPr>
            <a:xfrm>
              <a:off x="-204395" y="84998"/>
              <a:ext cx="774550" cy="774550"/>
            </a:xfrm>
            <a:prstGeom prst="rect">
              <a:avLst/>
            </a:prstGeom>
            <a:solidFill>
              <a:srgbClr val="2A4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7BB3CD-D769-6B48-A0FB-D8E084F79977}"/>
                </a:ext>
              </a:extLst>
            </p:cNvPr>
            <p:cNvSpPr/>
            <p:nvPr userDrawn="1"/>
          </p:nvSpPr>
          <p:spPr>
            <a:xfrm>
              <a:off x="754828" y="84998"/>
              <a:ext cx="774550" cy="774550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2C8DBC-8021-9849-914C-82D4A598BA19}"/>
                </a:ext>
              </a:extLst>
            </p:cNvPr>
            <p:cNvSpPr/>
            <p:nvPr userDrawn="1"/>
          </p:nvSpPr>
          <p:spPr>
            <a:xfrm>
              <a:off x="1713155" y="84998"/>
              <a:ext cx="774550" cy="774550"/>
            </a:xfrm>
            <a:prstGeom prst="rect">
              <a:avLst/>
            </a:prstGeom>
            <a:solidFill>
              <a:srgbClr val="4C9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E252AB-5E5B-A443-8EBB-0F338C231EF3}"/>
                </a:ext>
              </a:extLst>
            </p:cNvPr>
            <p:cNvSpPr/>
            <p:nvPr userDrawn="1"/>
          </p:nvSpPr>
          <p:spPr>
            <a:xfrm>
              <a:off x="2671482" y="73177"/>
              <a:ext cx="774550" cy="774550"/>
            </a:xfrm>
            <a:prstGeom prst="rect">
              <a:avLst/>
            </a:prstGeom>
            <a:solidFill>
              <a:srgbClr val="E53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656EC8-9D44-474C-904C-ED4CAA0718F8}"/>
                </a:ext>
              </a:extLst>
            </p:cNvPr>
            <p:cNvSpPr/>
            <p:nvPr userDrawn="1"/>
          </p:nvSpPr>
          <p:spPr>
            <a:xfrm>
              <a:off x="3629809" y="73177"/>
              <a:ext cx="774550" cy="774550"/>
            </a:xfrm>
            <a:prstGeom prst="rect">
              <a:avLst/>
            </a:prstGeom>
            <a:solidFill>
              <a:srgbClr val="FD6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FD71D1-A218-0A46-9106-E4764B1AB553}"/>
                </a:ext>
              </a:extLst>
            </p:cNvPr>
            <p:cNvSpPr/>
            <p:nvPr userDrawn="1"/>
          </p:nvSpPr>
          <p:spPr>
            <a:xfrm>
              <a:off x="4557660" y="73177"/>
              <a:ext cx="774550" cy="774550"/>
            </a:xfrm>
            <a:prstGeom prst="rect">
              <a:avLst/>
            </a:prstGeom>
            <a:solidFill>
              <a:srgbClr val="A90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5E43F3-B6F0-AB42-AB27-EBD0CB984658}"/>
                </a:ext>
              </a:extLst>
            </p:cNvPr>
            <p:cNvSpPr/>
            <p:nvPr userDrawn="1"/>
          </p:nvSpPr>
          <p:spPr>
            <a:xfrm>
              <a:off x="5516883" y="73177"/>
              <a:ext cx="774550" cy="774550"/>
            </a:xfrm>
            <a:prstGeom prst="rect">
              <a:avLst/>
            </a:prstGeom>
            <a:solidFill>
              <a:srgbClr val="FDC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719B4-B2EA-A34C-8AED-E9111ED20033}"/>
                </a:ext>
              </a:extLst>
            </p:cNvPr>
            <p:cNvSpPr/>
            <p:nvPr userDrawn="1"/>
          </p:nvSpPr>
          <p:spPr>
            <a:xfrm>
              <a:off x="6475210" y="73177"/>
              <a:ext cx="774550" cy="774550"/>
            </a:xfrm>
            <a:prstGeom prst="rect">
              <a:avLst/>
            </a:prstGeom>
            <a:solidFill>
              <a:srgbClr val="26B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DE16E8-4557-7C4B-9809-D727E43A23FA}"/>
                </a:ext>
              </a:extLst>
            </p:cNvPr>
            <p:cNvSpPr/>
            <p:nvPr userDrawn="1"/>
          </p:nvSpPr>
          <p:spPr>
            <a:xfrm>
              <a:off x="7433537" y="61356"/>
              <a:ext cx="774550" cy="774550"/>
            </a:xfrm>
            <a:prstGeom prst="rect">
              <a:avLst/>
            </a:prstGeom>
            <a:solidFill>
              <a:srgbClr val="FF3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166F51-69FD-7648-82DC-7827443DF85E}"/>
                </a:ext>
              </a:extLst>
            </p:cNvPr>
            <p:cNvSpPr/>
            <p:nvPr userDrawn="1"/>
          </p:nvSpPr>
          <p:spPr>
            <a:xfrm>
              <a:off x="8391864" y="61356"/>
              <a:ext cx="774550" cy="774550"/>
            </a:xfrm>
            <a:prstGeom prst="rect">
              <a:avLst/>
            </a:prstGeom>
            <a:solidFill>
              <a:srgbClr val="B30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9F4F73-79A7-8148-BC34-0B245684AFF2}"/>
                </a:ext>
              </a:extLst>
            </p:cNvPr>
            <p:cNvSpPr/>
            <p:nvPr userDrawn="1"/>
          </p:nvSpPr>
          <p:spPr>
            <a:xfrm>
              <a:off x="9350191" y="73177"/>
              <a:ext cx="774550" cy="774550"/>
            </a:xfrm>
            <a:prstGeom prst="rect">
              <a:avLst/>
            </a:prstGeom>
            <a:solidFill>
              <a:srgbClr val="298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EC10DC-C340-BF4A-8499-8D15260D5AF0}"/>
                </a:ext>
              </a:extLst>
            </p:cNvPr>
            <p:cNvSpPr/>
            <p:nvPr userDrawn="1"/>
          </p:nvSpPr>
          <p:spPr>
            <a:xfrm>
              <a:off x="10309414" y="73177"/>
              <a:ext cx="774550" cy="774550"/>
            </a:xfrm>
            <a:prstGeom prst="rect">
              <a:avLst/>
            </a:prstGeom>
            <a:solidFill>
              <a:srgbClr val="BF8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D01B2F-E004-784A-97EF-BFAC62A50C32}"/>
                </a:ext>
              </a:extLst>
            </p:cNvPr>
            <p:cNvSpPr/>
            <p:nvPr userDrawn="1"/>
          </p:nvSpPr>
          <p:spPr>
            <a:xfrm>
              <a:off x="11267741" y="73177"/>
              <a:ext cx="774550" cy="774550"/>
            </a:xfrm>
            <a:prstGeom prst="rect">
              <a:avLst/>
            </a:prstGeom>
            <a:solidFill>
              <a:srgbClr val="194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FD0457-52DC-1F44-9179-9315329ED762}"/>
                </a:ext>
              </a:extLst>
            </p:cNvPr>
            <p:cNvSpPr/>
            <p:nvPr userDrawn="1"/>
          </p:nvSpPr>
          <p:spPr>
            <a:xfrm>
              <a:off x="12192000" y="61356"/>
              <a:ext cx="774550" cy="774550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7D95BE0-58F8-7447-BE28-D76395989AF2}"/>
              </a:ext>
            </a:extLst>
          </p:cNvPr>
          <p:cNvSpPr/>
          <p:nvPr/>
        </p:nvSpPr>
        <p:spPr>
          <a:xfrm>
            <a:off x="0" y="5934193"/>
            <a:ext cx="12192000" cy="878292"/>
          </a:xfrm>
          <a:prstGeom prst="rect">
            <a:avLst/>
          </a:prstGeom>
          <a:solidFill>
            <a:srgbClr val="C00000">
              <a:alpha val="58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16707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 descr="Graphique à barres avec tendance à la baisse">
            <a:extLst>
              <a:ext uri="{FF2B5EF4-FFF2-40B4-BE49-F238E27FC236}">
                <a16:creationId xmlns:a16="http://schemas.microsoft.com/office/drawing/2014/main" id="{62969332-BE99-EC42-8ECE-25F1651B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723" y="2207419"/>
            <a:ext cx="578644" cy="57864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3508513-DF1B-4D45-B37A-1E24C24520B6}"/>
              </a:ext>
            </a:extLst>
          </p:cNvPr>
          <p:cNvSpPr txBox="1"/>
          <p:nvPr/>
        </p:nvSpPr>
        <p:spPr>
          <a:xfrm>
            <a:off x="1031021" y="2786063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-20%</a:t>
            </a:r>
          </a:p>
        </p:txBody>
      </p:sp>
      <p:pic>
        <p:nvPicPr>
          <p:cNvPr id="11" name="Graphique 10" descr="Femme">
            <a:extLst>
              <a:ext uri="{FF2B5EF4-FFF2-40B4-BE49-F238E27FC236}">
                <a16:creationId xmlns:a16="http://schemas.microsoft.com/office/drawing/2014/main" id="{935491A9-B5EE-8948-A494-898D93A25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088" y="2207419"/>
            <a:ext cx="578644" cy="578644"/>
          </a:xfrm>
          <a:prstGeom prst="rect">
            <a:avLst/>
          </a:prstGeom>
        </p:spPr>
      </p:pic>
      <p:pic>
        <p:nvPicPr>
          <p:cNvPr id="13" name="Graphique 12" descr="Homme">
            <a:extLst>
              <a:ext uri="{FF2B5EF4-FFF2-40B4-BE49-F238E27FC236}">
                <a16:creationId xmlns:a16="http://schemas.microsoft.com/office/drawing/2014/main" id="{9C047A8A-7144-8F4C-991D-6E6FC67C5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29" y="2207419"/>
            <a:ext cx="578644" cy="578644"/>
          </a:xfrm>
          <a:prstGeom prst="rect">
            <a:avLst/>
          </a:prstGeom>
        </p:spPr>
      </p:pic>
      <p:pic>
        <p:nvPicPr>
          <p:cNvPr id="14" name="Graphique 13" descr="Graphique à barres avec tendance à la baisse">
            <a:extLst>
              <a:ext uri="{FF2B5EF4-FFF2-40B4-BE49-F238E27FC236}">
                <a16:creationId xmlns:a16="http://schemas.microsoft.com/office/drawing/2014/main" id="{4FE8D964-193D-4843-9819-7EC107376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723" y="4417219"/>
            <a:ext cx="578644" cy="57864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007F809-30F5-D24A-B039-455577C7C8A9}"/>
              </a:ext>
            </a:extLst>
          </p:cNvPr>
          <p:cNvSpPr txBox="1"/>
          <p:nvPr/>
        </p:nvSpPr>
        <p:spPr>
          <a:xfrm>
            <a:off x="1031021" y="4995863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-25%</a:t>
            </a:r>
          </a:p>
        </p:txBody>
      </p:sp>
      <p:pic>
        <p:nvPicPr>
          <p:cNvPr id="16" name="Graphique 15" descr="Femme">
            <a:extLst>
              <a:ext uri="{FF2B5EF4-FFF2-40B4-BE49-F238E27FC236}">
                <a16:creationId xmlns:a16="http://schemas.microsoft.com/office/drawing/2014/main" id="{E20DE34B-5368-694F-978A-5C5D43BA1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088" y="4417219"/>
            <a:ext cx="578644" cy="578644"/>
          </a:xfrm>
          <a:prstGeom prst="rect">
            <a:avLst/>
          </a:prstGeom>
        </p:spPr>
      </p:pic>
      <p:pic>
        <p:nvPicPr>
          <p:cNvPr id="17" name="Graphique 16" descr="Homme">
            <a:extLst>
              <a:ext uri="{FF2B5EF4-FFF2-40B4-BE49-F238E27FC236}">
                <a16:creationId xmlns:a16="http://schemas.microsoft.com/office/drawing/2014/main" id="{D3205C7B-CF96-7C4F-9BFA-B2B35B5DC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29" y="4417219"/>
            <a:ext cx="578644" cy="57864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79A92BA-C7C9-BC46-8685-08237C5715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009D63A-FD28-9A4E-8534-49EBA77F85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E49524B-3CC8-B840-8491-D5C808FD6F2B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9B0F86C-3CFC-EC4D-8FF2-D87C16A17E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277" b="15040"/>
          <a:stretch/>
        </p:blipFill>
        <p:spPr>
          <a:xfrm>
            <a:off x="3631337" y="455298"/>
            <a:ext cx="8487434" cy="60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1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65B26E-AD29-A346-873D-E90AE1F01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0" b="14914"/>
          <a:stretch/>
        </p:blipFill>
        <p:spPr>
          <a:xfrm>
            <a:off x="4514994" y="640772"/>
            <a:ext cx="7677006" cy="6109856"/>
          </a:xfrm>
          <a:prstGeom prst="rect">
            <a:avLst/>
          </a:prstGeom>
        </p:spPr>
      </p:pic>
      <p:pic>
        <p:nvPicPr>
          <p:cNvPr id="6" name="Graphique 5" descr="Graphique à barres avec tendance à la hausse (droite à gauche)">
            <a:extLst>
              <a:ext uri="{FF2B5EF4-FFF2-40B4-BE49-F238E27FC236}">
                <a16:creationId xmlns:a16="http://schemas.microsoft.com/office/drawing/2014/main" id="{04F9640C-0F79-754D-B27B-05549984D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163" y="3467104"/>
            <a:ext cx="533400" cy="5334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7C3D235-3606-254E-988A-F7A71EF510FB}"/>
              </a:ext>
            </a:extLst>
          </p:cNvPr>
          <p:cNvSpPr txBox="1"/>
          <p:nvPr/>
        </p:nvSpPr>
        <p:spPr>
          <a:xfrm>
            <a:off x="590720" y="3549138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 </a:t>
            </a:r>
            <a:r>
              <a:rPr lang="fr-FR" dirty="0" err="1"/>
              <a:t>developing</a:t>
            </a:r>
            <a:r>
              <a:rPr lang="fr-FR" dirty="0"/>
              <a:t> countries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CFCBD07-8506-0A4E-8E65-11F034AD7454}"/>
              </a:ext>
            </a:extLst>
          </p:cNvPr>
          <p:cNvCxnSpPr>
            <a:cxnSpLocks/>
          </p:cNvCxnSpPr>
          <p:nvPr/>
        </p:nvCxnSpPr>
        <p:spPr>
          <a:xfrm flipV="1">
            <a:off x="3695460" y="3304206"/>
            <a:ext cx="1430723" cy="4018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7A224A2-72BC-964B-9EA6-3E56DDCC2D09}"/>
              </a:ext>
            </a:extLst>
          </p:cNvPr>
          <p:cNvCxnSpPr>
            <a:cxnSpLocks/>
          </p:cNvCxnSpPr>
          <p:nvPr/>
        </p:nvCxnSpPr>
        <p:spPr>
          <a:xfrm flipV="1">
            <a:off x="3714750" y="2840606"/>
            <a:ext cx="1203614" cy="8421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672A339-281A-8348-811B-7A0350B00835}"/>
              </a:ext>
            </a:extLst>
          </p:cNvPr>
          <p:cNvCxnSpPr>
            <a:cxnSpLocks/>
          </p:cNvCxnSpPr>
          <p:nvPr/>
        </p:nvCxnSpPr>
        <p:spPr>
          <a:xfrm>
            <a:off x="3693735" y="3682717"/>
            <a:ext cx="947538" cy="7368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Égal 14">
            <a:extLst>
              <a:ext uri="{FF2B5EF4-FFF2-40B4-BE49-F238E27FC236}">
                <a16:creationId xmlns:a16="http://schemas.microsoft.com/office/drawing/2014/main" id="{B9B57F27-8D54-B14F-87AC-F7322789CFC5}"/>
              </a:ext>
            </a:extLst>
          </p:cNvPr>
          <p:cNvSpPr/>
          <p:nvPr/>
        </p:nvSpPr>
        <p:spPr>
          <a:xfrm>
            <a:off x="2868669" y="2033587"/>
            <a:ext cx="533400" cy="533400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0B36706-02BF-664F-9DEC-BE7363F706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" y="6537443"/>
            <a:ext cx="947452" cy="19447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4A7714F-5CC2-D045-80FD-A2EDE8C1D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672" y="6452861"/>
            <a:ext cx="947451" cy="405139"/>
          </a:xfrm>
          <a:prstGeom prst="rect">
            <a:avLst/>
          </a:prstGeom>
        </p:spPr>
      </p:pic>
      <p:sp>
        <p:nvSpPr>
          <p:cNvPr id="30" name="Accolade fermante 29">
            <a:extLst>
              <a:ext uri="{FF2B5EF4-FFF2-40B4-BE49-F238E27FC236}">
                <a16:creationId xmlns:a16="http://schemas.microsoft.com/office/drawing/2014/main" id="{96E32182-870E-3E43-BB8A-2579D195F903}"/>
              </a:ext>
            </a:extLst>
          </p:cNvPr>
          <p:cNvSpPr/>
          <p:nvPr/>
        </p:nvSpPr>
        <p:spPr>
          <a:xfrm>
            <a:off x="3758297" y="2033587"/>
            <a:ext cx="369317" cy="507823"/>
          </a:xfrm>
          <a:prstGeom prst="rightBrace">
            <a:avLst>
              <a:gd name="adj1" fmla="val 43151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4CFCA1-97D6-8342-93B4-EFB867CDFE1F}"/>
              </a:ext>
            </a:extLst>
          </p:cNvPr>
          <p:cNvSpPr/>
          <p:nvPr/>
        </p:nvSpPr>
        <p:spPr>
          <a:xfrm>
            <a:off x="-23756" y="-13378"/>
            <a:ext cx="12215756" cy="454822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UNDER UMBARGO</a:t>
            </a:r>
          </a:p>
        </p:txBody>
      </p:sp>
    </p:spTree>
    <p:extLst>
      <p:ext uri="{BB962C8B-B14F-4D97-AF65-F5344CB8AC3E}">
        <p14:creationId xmlns:p14="http://schemas.microsoft.com/office/powerpoint/2010/main" val="24496931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9630</TotalTime>
  <Words>1123</Words>
  <Application>Microsoft Macintosh PowerPoint</Application>
  <PresentationFormat>Grand écran</PresentationFormat>
  <Paragraphs>217</Paragraphs>
  <Slides>38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5" baseType="lpstr">
      <vt:lpstr>Arial</vt:lpstr>
      <vt:lpstr>Bebas Neue</vt:lpstr>
      <vt:lpstr>Calibri</vt:lpstr>
      <vt:lpstr>Calibri Light</vt:lpstr>
      <vt:lpstr>Century Gothic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Gaillard</dc:creator>
  <cp:lastModifiedBy>Philippine Réquillart</cp:lastModifiedBy>
  <cp:revision>156</cp:revision>
  <dcterms:created xsi:type="dcterms:W3CDTF">2020-02-24T18:08:31Z</dcterms:created>
  <dcterms:modified xsi:type="dcterms:W3CDTF">2020-03-24T13:52:39Z</dcterms:modified>
</cp:coreProperties>
</file>