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6" r:id="rId4"/>
    <p:sldId id="297" r:id="rId5"/>
    <p:sldId id="298" r:id="rId6"/>
    <p:sldId id="258" r:id="rId7"/>
    <p:sldId id="274" r:id="rId8"/>
    <p:sldId id="259" r:id="rId9"/>
    <p:sldId id="275" r:id="rId10"/>
    <p:sldId id="260" r:id="rId11"/>
    <p:sldId id="262" r:id="rId12"/>
    <p:sldId id="299" r:id="rId13"/>
    <p:sldId id="263" r:id="rId14"/>
    <p:sldId id="271" r:id="rId15"/>
    <p:sldId id="300" r:id="rId16"/>
    <p:sldId id="292" r:id="rId17"/>
    <p:sldId id="301" r:id="rId18"/>
    <p:sldId id="291" r:id="rId19"/>
    <p:sldId id="264" r:id="rId20"/>
    <p:sldId id="266" r:id="rId21"/>
    <p:sldId id="265" r:id="rId22"/>
    <p:sldId id="29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F72"/>
    <a:srgbClr val="7791AD"/>
    <a:srgbClr val="053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78648"/>
  </p:normalViewPr>
  <p:slideViewPr>
    <p:cSldViewPr snapToGrid="0" snapToObjects="1">
      <p:cViewPr varScale="1">
        <p:scale>
          <a:sx n="116" d="100"/>
          <a:sy n="116" d="100"/>
        </p:scale>
        <p:origin x="14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D9DDC-1F5D-8C47-9975-02BE685B1D2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0683-F841-2D42-89F7-5BA6A7F5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as the main cause of hunger in developing countries?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&lt;1&gt;Food waste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&lt;2&gt;Unfair competition between agriculture in developed countries and agriculture in developing countries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&lt;3&gt;Climate change effects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&lt;4&gt;Lack of investment by developing countries in their agriculture policies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&lt;5&gt;Armed conflicts in developing countries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&lt;6&gt;Don’t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Fighting poverty in developing countries should be one of the priorities of the European Union?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Strongly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 Neither agree nor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 Strongly disagree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general basis, do you strongly agree or disagree with European Union policies?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Strongly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 Neither agree nor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 Strongly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&lt;6&gt; Don't know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made a donation to an NGO working in the field of international solidarity (for example, Oxfam, Doctors of the World, Action Against Hunger, etc.)?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in the last twelve months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between 1-3 years ago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more than 3 years ago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Never/ I’ve never donated to an international solidarity NGO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7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three years, have you travelled outside France?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4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your school or university period, have you ever studied abroad?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Engaged, educated and conservative identifiers more likely to have studied abroad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ten years, have you ever been to a developing country (for example, in Africa, Asia, Latin America, etc.)?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1970, France promised to give 0.7% of its national wealth every year through international aid to the poorest countries. Have you ever heard of this commitment?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&lt;1&gt;I know this commitment very well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&lt;2&gt;I know this commitment a little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&lt;3&gt;I heard about this commitment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&lt;4&gt;I’ve never heard about this commitment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&lt;5&gt;Don’t know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have a better opinion of the French government if France fulfilled its promise to increase its international aid to the poorest countries by the end of the next five years mandate?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quite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rather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No, rather not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at all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 not know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Taxing financial transactions is a good way to fund overseas aid given to the poorest countries.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Strongly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 Neither agree nor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 Strongly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&lt;6&gt; Don't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2019, France will host the G7, the annual meeting of the seven richest countries. Would you be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France proposing to these countries to take measures to combat poverty in the world on this occasion?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Yes, quite favourable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 Yes, rather favourable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 Neither favourable nor unfavourable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 No, rather unfavourable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 No, totally unfavourable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&lt;6&gt; Don’t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opinion, should responding to humanitarian crises be a priority for France's development aid to the poorest countries?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opinion, should supporting women's empowerment be a priority for France's development aid to the poorest countries?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opinion, should promoting access to education be a priority for France's development aid to the poorest countries?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opinion, should promoting access to health (medicines, vaccines, AIDS) be a priority for France's development aid to the poorest countries?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opinion, should fighting hunger be a priority for France's development aid to the poorest countries?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has a responsibility to end famines that currently occur in Nigeria, Somalia, South Sudan and Yemen?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Strongly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&lt;2&gt; 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&lt;3&gt; Neither agree nor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&lt;4&gt;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&lt;5&gt; Strongly disagree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&lt;6&gt; Don't know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10683-F841-2D42-89F7-5BA6A7F55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2" y="2029607"/>
            <a:ext cx="7507328" cy="1102519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872" y="3281859"/>
            <a:ext cx="613572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AidAttitudeTracker-badge-BIG.png"/>
          <p:cNvPicPr>
            <a:picLocks noChangeAspect="1"/>
          </p:cNvPicPr>
          <p:nvPr userDrawn="1"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06" y="0"/>
            <a:ext cx="4227493" cy="40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6" y="1643986"/>
            <a:ext cx="7748954" cy="2874284"/>
          </a:xfrm>
        </p:spPr>
        <p:txBody>
          <a:bodyPr/>
          <a:lstStyle>
            <a:lvl2pPr marL="742950" indent="-285750">
              <a:buClr>
                <a:schemeClr val="accent4"/>
              </a:buClr>
              <a:buFont typeface="Lucida Grande"/>
              <a:buChar char="●"/>
              <a:defRPr/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8" y="3566257"/>
            <a:ext cx="7136789" cy="425054"/>
          </a:xfrm>
        </p:spPr>
        <p:txBody>
          <a:bodyPr anchor="b"/>
          <a:lstStyle>
            <a:lvl1pPr algn="l">
              <a:defRPr sz="3200" b="0" i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8647" y="459581"/>
            <a:ext cx="6320041" cy="30329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647" y="4025504"/>
            <a:ext cx="6320041" cy="5367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9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7846" y="689504"/>
            <a:ext cx="7748954" cy="8572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846" y="1643986"/>
            <a:ext cx="7748954" cy="295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pic>
        <p:nvPicPr>
          <p:cNvPr id="5" name="Picture 4" descr="OH0348-AidAttitudeTracker-Logo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91" y="4343060"/>
            <a:ext cx="2134081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4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SzPct val="100000"/>
        <a:buFont typeface="Lucida Grande"/>
        <a:buChar char="●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Lucida Grande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Lucida Grande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Wave 9 – Partner questions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Paris | 7 March 2018</a:t>
            </a:r>
          </a:p>
        </p:txBody>
      </p:sp>
    </p:spTree>
    <p:extLst>
      <p:ext uri="{BB962C8B-B14F-4D97-AF65-F5344CB8AC3E}">
        <p14:creationId xmlns:p14="http://schemas.microsoft.com/office/powerpoint/2010/main" val="331093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1696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645F3-F2B0-7949-97ED-AB823935353A}"/>
              </a:ext>
            </a:extLst>
          </p:cNvPr>
          <p:cNvSpPr txBox="1"/>
          <p:nvPr/>
        </p:nvSpPr>
        <p:spPr>
          <a:xfrm>
            <a:off x="1620456" y="914401"/>
            <a:ext cx="635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Responsibility to fight famine in </a:t>
            </a:r>
            <a:r>
              <a:rPr lang="en-US" dirty="0" err="1">
                <a:solidFill>
                  <a:srgbClr val="002060"/>
                </a:solidFill>
              </a:rPr>
              <a:t>Nigéria</a:t>
            </a:r>
            <a:r>
              <a:rPr lang="en-US" dirty="0">
                <a:solidFill>
                  <a:srgbClr val="002060"/>
                </a:solidFill>
              </a:rPr>
              <a:t>, Somalia, Sudan &amp; Yemen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A2B52-3DAB-BC41-8441-E2E1B5295863}"/>
              </a:ext>
            </a:extLst>
          </p:cNvPr>
          <p:cNvSpPr txBox="1"/>
          <p:nvPr/>
        </p:nvSpPr>
        <p:spPr>
          <a:xfrm>
            <a:off x="254643" y="3656666"/>
            <a:ext cx="7348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27% of respondents think France has a </a:t>
            </a:r>
            <a:r>
              <a:rPr lang="en-US" b="1" dirty="0"/>
              <a:t>responsibility</a:t>
            </a:r>
            <a:r>
              <a:rPr lang="en-US" dirty="0"/>
              <a:t> to fight famine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Engaged and educated respondents more 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Ideologically conservative and older respondents less likely to think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227"/>
            <a:ext cx="9144000" cy="1696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0D4F9-495B-8348-9B6A-734BE2E419E7}"/>
              </a:ext>
            </a:extLst>
          </p:cNvPr>
          <p:cNvSpPr txBox="1"/>
          <p:nvPr/>
        </p:nvSpPr>
        <p:spPr>
          <a:xfrm>
            <a:off x="2277057" y="377615"/>
            <a:ext cx="455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Main causes of hunger in developing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824A1-FDB7-BC42-ACF1-DC108CDD5116}"/>
              </a:ext>
            </a:extLst>
          </p:cNvPr>
          <p:cNvSpPr txBox="1"/>
          <p:nvPr/>
        </p:nvSpPr>
        <p:spPr>
          <a:xfrm>
            <a:off x="3465302" y="1136537"/>
            <a:ext cx="161691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+ Older </a:t>
            </a:r>
          </a:p>
          <a:p>
            <a:r>
              <a:rPr lang="en-US" dirty="0"/>
              <a:t>+ Conservative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6F7A84-100A-BB43-B03F-E8A57F3570BB}"/>
              </a:ext>
            </a:extLst>
          </p:cNvPr>
          <p:cNvCxnSpPr>
            <a:cxnSpLocks/>
          </p:cNvCxnSpPr>
          <p:nvPr/>
        </p:nvCxnSpPr>
        <p:spPr>
          <a:xfrm>
            <a:off x="4187634" y="1815960"/>
            <a:ext cx="0" cy="329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A1C318-6A24-1D41-A8C0-9B8F99059599}"/>
              </a:ext>
            </a:extLst>
          </p:cNvPr>
          <p:cNvSpPr txBox="1"/>
          <p:nvPr/>
        </p:nvSpPr>
        <p:spPr>
          <a:xfrm>
            <a:off x="1662260" y="1265950"/>
            <a:ext cx="1146661" cy="369332"/>
          </a:xfrm>
          <a:prstGeom prst="rect">
            <a:avLst/>
          </a:prstGeom>
          <a:gradFill>
            <a:gsLst>
              <a:gs pos="26981">
                <a:srgbClr val="FAF1D6"/>
              </a:gs>
              <a:gs pos="57979">
                <a:srgbClr val="F5E5B2"/>
              </a:gs>
              <a:gs pos="17982">
                <a:srgbClr val="FBF4E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+ Engaged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1D933A-E2A8-6E46-A2CE-935F75F2487A}"/>
              </a:ext>
            </a:extLst>
          </p:cNvPr>
          <p:cNvCxnSpPr/>
          <p:nvPr/>
        </p:nvCxnSpPr>
        <p:spPr>
          <a:xfrm>
            <a:off x="2485623" y="1635282"/>
            <a:ext cx="283335" cy="476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97114B-4102-5549-905E-E9CA9A4EB595}"/>
              </a:ext>
            </a:extLst>
          </p:cNvPr>
          <p:cNvCxnSpPr/>
          <p:nvPr/>
        </p:nvCxnSpPr>
        <p:spPr>
          <a:xfrm flipH="1">
            <a:off x="1662260" y="1668374"/>
            <a:ext cx="218055" cy="443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02B9CA-9590-3A44-BAB4-841449179CEF}"/>
              </a:ext>
            </a:extLst>
          </p:cNvPr>
          <p:cNvSpPr txBox="1"/>
          <p:nvPr/>
        </p:nvSpPr>
        <p:spPr>
          <a:xfrm>
            <a:off x="5738601" y="1256892"/>
            <a:ext cx="108963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+ Older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F64E8E-0C59-814E-9E15-4673C77940A1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194430" y="1626224"/>
            <a:ext cx="88990" cy="664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E070C2-A898-2849-91AA-7E5C2ACB3D71}"/>
              </a:ext>
            </a:extLst>
          </p:cNvPr>
          <p:cNvSpPr txBox="1"/>
          <p:nvPr/>
        </p:nvSpPr>
        <p:spPr>
          <a:xfrm>
            <a:off x="591166" y="4266222"/>
            <a:ext cx="716543" cy="369332"/>
          </a:xfrm>
          <a:prstGeom prst="rect">
            <a:avLst/>
          </a:prstGeom>
          <a:gradFill>
            <a:gsLst>
              <a:gs pos="26981">
                <a:srgbClr val="FAF1D6"/>
              </a:gs>
              <a:gs pos="57979">
                <a:srgbClr val="F5E5B2"/>
              </a:gs>
              <a:gs pos="17982">
                <a:srgbClr val="FBF4E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- Age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3E57C7-B32A-EC4A-851D-1F6D524CEFAE}"/>
              </a:ext>
            </a:extLst>
          </p:cNvPr>
          <p:cNvCxnSpPr/>
          <p:nvPr/>
        </p:nvCxnSpPr>
        <p:spPr>
          <a:xfrm flipV="1">
            <a:off x="862885" y="2993259"/>
            <a:ext cx="0" cy="1233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1E44BE8-2434-0548-9686-B91AEBE964D4}"/>
              </a:ext>
            </a:extLst>
          </p:cNvPr>
          <p:cNvSpPr txBox="1"/>
          <p:nvPr/>
        </p:nvSpPr>
        <p:spPr>
          <a:xfrm>
            <a:off x="2472402" y="4286842"/>
            <a:ext cx="716543" cy="369332"/>
          </a:xfrm>
          <a:prstGeom prst="rect">
            <a:avLst/>
          </a:prstGeom>
          <a:gradFill>
            <a:gsLst>
              <a:gs pos="26981">
                <a:srgbClr val="FAF1D6"/>
              </a:gs>
              <a:gs pos="57979">
                <a:srgbClr val="F5E5B2"/>
              </a:gs>
              <a:gs pos="17982">
                <a:srgbClr val="FBF4E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- Age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01AF1A-46B1-E44F-821C-A997375CDC60}"/>
              </a:ext>
            </a:extLst>
          </p:cNvPr>
          <p:cNvCxnSpPr/>
          <p:nvPr/>
        </p:nvCxnSpPr>
        <p:spPr>
          <a:xfrm flipV="1">
            <a:off x="2768958" y="2993259"/>
            <a:ext cx="0" cy="1233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3A1CCA-8A84-984B-82A3-5A8DC4A564BA}"/>
              </a:ext>
            </a:extLst>
          </p:cNvPr>
          <p:cNvSpPr txBox="1"/>
          <p:nvPr/>
        </p:nvSpPr>
        <p:spPr>
          <a:xfrm>
            <a:off x="5391325" y="3989223"/>
            <a:ext cx="172964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- Engaged </a:t>
            </a:r>
          </a:p>
          <a:p>
            <a:r>
              <a:rPr lang="en-US" dirty="0"/>
              <a:t>- Women</a:t>
            </a:r>
          </a:p>
          <a:p>
            <a:r>
              <a:rPr lang="en-US" dirty="0"/>
              <a:t>- Higher income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3E8BCD-905D-C249-8558-1BBD7F651C04}"/>
              </a:ext>
            </a:extLst>
          </p:cNvPr>
          <p:cNvCxnSpPr>
            <a:cxnSpLocks/>
          </p:cNvCxnSpPr>
          <p:nvPr/>
        </p:nvCxnSpPr>
        <p:spPr>
          <a:xfrm flipH="1" flipV="1">
            <a:off x="6207180" y="2993259"/>
            <a:ext cx="1" cy="995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European Union: Policies &amp; priorities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953581-73E3-9E4D-9974-202447B62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7C8229-0679-D34D-938A-8618790010DE}"/>
              </a:ext>
            </a:extLst>
          </p:cNvPr>
          <p:cNvSpPr txBox="1"/>
          <p:nvPr/>
        </p:nvSpPr>
        <p:spPr>
          <a:xfrm>
            <a:off x="2820473" y="746975"/>
            <a:ext cx="32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Priorities of the European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CA974-0951-0C48-A1AF-F603D9679AC2}"/>
              </a:ext>
            </a:extLst>
          </p:cNvPr>
          <p:cNvSpPr txBox="1"/>
          <p:nvPr/>
        </p:nvSpPr>
        <p:spPr>
          <a:xfrm>
            <a:off x="254643" y="3637377"/>
            <a:ext cx="7761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Age, education, engaged and women more likely to think fighting poverty is a </a:t>
            </a:r>
          </a:p>
          <a:p>
            <a:r>
              <a:rPr lang="en-US" dirty="0"/>
              <a:t>priority for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Ideologically conservatives are less likely to think it is a priority</a:t>
            </a:r>
          </a:p>
        </p:txBody>
      </p:sp>
    </p:spTree>
    <p:extLst>
      <p:ext uri="{BB962C8B-B14F-4D97-AF65-F5344CB8AC3E}">
        <p14:creationId xmlns:p14="http://schemas.microsoft.com/office/powerpoint/2010/main" val="186284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081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3DEA4-45EE-904F-AA48-B3EBB0FF8383}"/>
              </a:ext>
            </a:extLst>
          </p:cNvPr>
          <p:cNvSpPr txBox="1"/>
          <p:nvPr/>
        </p:nvSpPr>
        <p:spPr>
          <a:xfrm>
            <a:off x="3078866" y="856526"/>
            <a:ext cx="277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Agreement with EU policies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A7B03-782B-BD4A-B804-90ECD3B8D9FE}"/>
              </a:ext>
            </a:extLst>
          </p:cNvPr>
          <p:cNvSpPr txBox="1"/>
          <p:nvPr/>
        </p:nvSpPr>
        <p:spPr>
          <a:xfrm>
            <a:off x="676221" y="3457320"/>
            <a:ext cx="7865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15% of respondents say they agree with EU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Women, engaged, educated, higher income and employed more likely to 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Conservative and older respondents more likely to disagree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 lot of traction with aligning with EU agenda</a:t>
            </a:r>
          </a:p>
        </p:txBody>
      </p:sp>
    </p:spTree>
    <p:extLst>
      <p:ext uri="{BB962C8B-B14F-4D97-AF65-F5344CB8AC3E}">
        <p14:creationId xmlns:p14="http://schemas.microsoft.com/office/powerpoint/2010/main" val="30746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Donations to INGOs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953581-73E3-9E4D-9974-202447B62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275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3D43F-2C1E-1240-915F-0574E556758C}"/>
              </a:ext>
            </a:extLst>
          </p:cNvPr>
          <p:cNvSpPr txBox="1"/>
          <p:nvPr/>
        </p:nvSpPr>
        <p:spPr>
          <a:xfrm>
            <a:off x="2491077" y="682907"/>
            <a:ext cx="416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Donations to international solidarity NGOs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D3B50-310F-F14D-BE3E-5D623844EC75}"/>
              </a:ext>
            </a:extLst>
          </p:cNvPr>
          <p:cNvSpPr txBox="1"/>
          <p:nvPr/>
        </p:nvSpPr>
        <p:spPr>
          <a:xfrm>
            <a:off x="844952" y="3912243"/>
            <a:ext cx="4997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11% said they have donated the the last 12 months</a:t>
            </a:r>
          </a:p>
          <a:p>
            <a:r>
              <a:rPr lang="en-US" dirty="0"/>
              <a:t>11% said they have donated between 1-3 years ago</a:t>
            </a:r>
          </a:p>
          <a:p>
            <a:r>
              <a:rPr lang="en-US" dirty="0"/>
              <a:t>16% said they have donated more than 3 years ago</a:t>
            </a:r>
          </a:p>
        </p:txBody>
      </p:sp>
    </p:spTree>
    <p:extLst>
      <p:ext uri="{BB962C8B-B14F-4D97-AF65-F5344CB8AC3E}">
        <p14:creationId xmlns:p14="http://schemas.microsoft.com/office/powerpoint/2010/main" val="429006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2DD9-CE1A-284E-991F-8AF3A29E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C92E-F290-474C-BDDE-98895B4A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Those who are engaged, educated and have higher incomes are more likely to have donated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Ideological conservatives are less likely to have donated</a:t>
            </a:r>
          </a:p>
          <a:p>
            <a:endParaRPr lang="en-GB" dirty="0"/>
          </a:p>
          <a:p>
            <a:r>
              <a:rPr lang="en-GB" dirty="0"/>
              <a:t>What’s driving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norms – people who accept general principle that helping people in poor countries is a good way to spend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Trust in charitable 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9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travel correlated with support for development / aid?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953581-73E3-9E4D-9974-202447B62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5F276-F645-F243-BB69-A7EFD3F76D51}"/>
              </a:ext>
            </a:extLst>
          </p:cNvPr>
          <p:cNvSpPr txBox="1"/>
          <p:nvPr/>
        </p:nvSpPr>
        <p:spPr>
          <a:xfrm>
            <a:off x="3275635" y="821803"/>
            <a:ext cx="24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Travel outside of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F1608-2B28-294C-96B5-3FBFADF77E4D}"/>
              </a:ext>
            </a:extLst>
          </p:cNvPr>
          <p:cNvSpPr txBox="1"/>
          <p:nvPr/>
        </p:nvSpPr>
        <p:spPr>
          <a:xfrm>
            <a:off x="358815" y="3460831"/>
            <a:ext cx="8481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under half (49%) of respondents said they have travelled outside of France is the </a:t>
            </a:r>
          </a:p>
          <a:p>
            <a:r>
              <a:rPr lang="en-US" dirty="0"/>
              <a:t>last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Unsurprisingly, engaged, better educated, higher income and employed are more </a:t>
            </a:r>
          </a:p>
          <a:p>
            <a:r>
              <a:rPr lang="en-US" dirty="0"/>
              <a:t>likely to have done so</a:t>
            </a:r>
          </a:p>
        </p:txBody>
      </p:sp>
    </p:spTree>
    <p:extLst>
      <p:ext uri="{BB962C8B-B14F-4D97-AF65-F5344CB8AC3E}">
        <p14:creationId xmlns:p14="http://schemas.microsoft.com/office/powerpoint/2010/main" val="73150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France: Aid, promises &amp; commitments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953581-73E3-9E4D-9974-202447B62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B5D4B-7BB2-8740-819F-3C7E2B436717}"/>
              </a:ext>
            </a:extLst>
          </p:cNvPr>
          <p:cNvSpPr txBox="1"/>
          <p:nvPr/>
        </p:nvSpPr>
        <p:spPr>
          <a:xfrm>
            <a:off x="3044142" y="775504"/>
            <a:ext cx="324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Studied abroad during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0B6B6-8D2F-094B-ACEE-B1AA7296E0A6}"/>
              </a:ext>
            </a:extLst>
          </p:cNvPr>
          <p:cNvSpPr txBox="1"/>
          <p:nvPr/>
        </p:nvSpPr>
        <p:spPr>
          <a:xfrm>
            <a:off x="925974" y="3692324"/>
            <a:ext cx="674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10% of respondents said they had studied abroad during university</a:t>
            </a:r>
          </a:p>
        </p:txBody>
      </p:sp>
    </p:spTree>
    <p:extLst>
      <p:ext uri="{BB962C8B-B14F-4D97-AF65-F5344CB8AC3E}">
        <p14:creationId xmlns:p14="http://schemas.microsoft.com/office/powerpoint/2010/main" val="124319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19005-EFB6-3945-957C-504CA9D80158}"/>
              </a:ext>
            </a:extLst>
          </p:cNvPr>
          <p:cNvSpPr txBox="1"/>
          <p:nvPr/>
        </p:nvSpPr>
        <p:spPr>
          <a:xfrm>
            <a:off x="2916820" y="717630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Travel to a developing country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764D4-3E3D-2B43-8CCA-EA75E7D2742B}"/>
              </a:ext>
            </a:extLst>
          </p:cNvPr>
          <p:cNvSpPr txBox="1"/>
          <p:nvPr/>
        </p:nvSpPr>
        <p:spPr>
          <a:xfrm>
            <a:off x="791894" y="3507129"/>
            <a:ext cx="7848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22% of respondents have said they have ever travelled to a developing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the engaged, better educated, higher income and employed are more </a:t>
            </a:r>
          </a:p>
          <a:p>
            <a:r>
              <a:rPr lang="en-US" dirty="0"/>
              <a:t>likely to have done 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so are conservative identifiers!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2DD9-CE1A-284E-991F-8AF3A29E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‘travelers’ more supportive of our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C92E-F290-474C-BDDE-98895B4A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who have travelled abroad and to developing countries are more likely to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aid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guilty if they do not donate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Think donations are a good way of helping people in poor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750"/>
            <a:ext cx="9144000" cy="1696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73F8A-DFA7-1542-849E-2FC7BB31B94D}"/>
              </a:ext>
            </a:extLst>
          </p:cNvPr>
          <p:cNvSpPr txBox="1"/>
          <p:nvPr/>
        </p:nvSpPr>
        <p:spPr>
          <a:xfrm>
            <a:off x="2627453" y="659757"/>
            <a:ext cx="33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Government commitment to 0.7%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392F5-6AD7-DA4E-9F10-8206CE78B42A}"/>
              </a:ext>
            </a:extLst>
          </p:cNvPr>
          <p:cNvSpPr txBox="1"/>
          <p:nvPr/>
        </p:nvSpPr>
        <p:spPr>
          <a:xfrm>
            <a:off x="682906" y="3842795"/>
            <a:ext cx="7100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62% of respondents say they have not heard of the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Engaged and higher income respondents more likely to have heard of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490"/>
            <a:ext cx="9144000" cy="1696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2E7D8-E0B7-614D-9E34-788B6B656E14}"/>
              </a:ext>
            </a:extLst>
          </p:cNvPr>
          <p:cNvSpPr txBox="1"/>
          <p:nvPr/>
        </p:nvSpPr>
        <p:spPr>
          <a:xfrm>
            <a:off x="2604304" y="497711"/>
            <a:ext cx="31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French government aid promise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B60DF-EC2A-CB4B-A80E-00D00F966B43}"/>
              </a:ext>
            </a:extLst>
          </p:cNvPr>
          <p:cNvSpPr txBox="1"/>
          <p:nvPr/>
        </p:nvSpPr>
        <p:spPr>
          <a:xfrm>
            <a:off x="277793" y="3251950"/>
            <a:ext cx="8319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31% of respondents said they would have an improved opinion of the French </a:t>
            </a:r>
            <a:r>
              <a:rPr lang="en-US" dirty="0" err="1"/>
              <a:t>govt</a:t>
            </a:r>
            <a:r>
              <a:rPr lang="en-US" dirty="0"/>
              <a:t> if</a:t>
            </a:r>
          </a:p>
          <a:p>
            <a:r>
              <a:rPr lang="en-US" dirty="0"/>
              <a:t>they keep their promise to increase aid to the poorest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Engaged, better educated, higher income and employed are more </a:t>
            </a:r>
          </a:p>
          <a:p>
            <a:r>
              <a:rPr lang="en-US" dirty="0"/>
              <a:t>likely say they would have higher 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Conservative identifiers less likely to have higher opinion</a:t>
            </a:r>
          </a:p>
        </p:txBody>
      </p:sp>
    </p:spTree>
    <p:extLst>
      <p:ext uri="{BB962C8B-B14F-4D97-AF65-F5344CB8AC3E}">
        <p14:creationId xmlns:p14="http://schemas.microsoft.com/office/powerpoint/2010/main" val="293709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081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1C265-9A2E-5B48-9C7F-AE553CFB91DF}"/>
              </a:ext>
            </a:extLst>
          </p:cNvPr>
          <p:cNvSpPr txBox="1"/>
          <p:nvPr/>
        </p:nvSpPr>
        <p:spPr>
          <a:xfrm>
            <a:off x="2986268" y="717630"/>
            <a:ext cx="281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Taxing financial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57D89-53F4-F74A-B3F8-BD958EAED3A8}"/>
              </a:ext>
            </a:extLst>
          </p:cNvPr>
          <p:cNvSpPr txBox="1"/>
          <p:nvPr/>
        </p:nvSpPr>
        <p:spPr>
          <a:xfrm>
            <a:off x="509286" y="3599727"/>
            <a:ext cx="83856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over a third if respondents (36%) agree that taxing respondents is a good way to</a:t>
            </a:r>
          </a:p>
          <a:p>
            <a:r>
              <a:rPr lang="en-US" dirty="0"/>
              <a:t>fund aid to the poorest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Engaged, older and educated respondents are more likely to 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and conservative identifiers are less likely to agree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2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156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167C8-7860-3947-BE3C-4CFF4795E604}"/>
              </a:ext>
            </a:extLst>
          </p:cNvPr>
          <p:cNvSpPr txBox="1"/>
          <p:nvPr/>
        </p:nvSpPr>
        <p:spPr>
          <a:xfrm>
            <a:off x="3275635" y="879676"/>
            <a:ext cx="22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French G7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248E9-3D82-0945-84D0-D0F9C6CCF524}"/>
              </a:ext>
            </a:extLst>
          </p:cNvPr>
          <p:cNvSpPr txBox="1"/>
          <p:nvPr/>
        </p:nvSpPr>
        <p:spPr>
          <a:xfrm>
            <a:off x="636608" y="3808071"/>
            <a:ext cx="817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under half (49%) of respondents support French leadership on global poverty </a:t>
            </a:r>
          </a:p>
          <a:p>
            <a:r>
              <a:rPr lang="en-US" dirty="0"/>
              <a:t>during its chair of the G7</a:t>
            </a:r>
          </a:p>
        </p:txBody>
      </p:sp>
    </p:spTree>
    <p:extLst>
      <p:ext uri="{BB962C8B-B14F-4D97-AF65-F5344CB8AC3E}">
        <p14:creationId xmlns:p14="http://schemas.microsoft.com/office/powerpoint/2010/main" val="8562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22900"/>
              </p:ext>
            </p:extLst>
          </p:nvPr>
        </p:nvGraphicFramePr>
        <p:xfrm>
          <a:off x="439837" y="768162"/>
          <a:ext cx="4398772" cy="323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Significant</a:t>
                      </a:r>
                      <a:r>
                        <a:rPr lang="en-US" baseline="0" dirty="0"/>
                        <a:t> effect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2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Left-right</a:t>
                      </a:r>
                      <a:r>
                        <a:rPr lang="en-US" baseline="0" dirty="0"/>
                        <a:t>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D5D42D-9BBE-264C-B683-8D01D954DC57}"/>
              </a:ext>
            </a:extLst>
          </p:cNvPr>
          <p:cNvSpPr txBox="1"/>
          <p:nvPr/>
        </p:nvSpPr>
        <p:spPr>
          <a:xfrm>
            <a:off x="5393804" y="1412110"/>
            <a:ext cx="3483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Women, older better educated and engaged respondents support French G7 leadership on global poverty</a:t>
            </a:r>
          </a:p>
          <a:p>
            <a:endParaRPr lang="en-US" dirty="0"/>
          </a:p>
          <a:p>
            <a:r>
              <a:rPr lang="en-US" dirty="0"/>
              <a:t>Ideological conservatives not supportive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D4F91-0CF4-0A4C-8131-1F9830087BE2}"/>
              </a:ext>
            </a:extLst>
          </p:cNvPr>
          <p:cNvSpPr txBox="1"/>
          <p:nvPr/>
        </p:nvSpPr>
        <p:spPr>
          <a:xfrm>
            <a:off x="6227180" y="902825"/>
            <a:ext cx="151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Key audiences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4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582"/>
            <a:ext cx="9144000" cy="3650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7819D-CEB5-9E4D-B632-DCBD04527918}"/>
              </a:ext>
            </a:extLst>
          </p:cNvPr>
          <p:cNvSpPr txBox="1"/>
          <p:nvPr/>
        </p:nvSpPr>
        <p:spPr>
          <a:xfrm>
            <a:off x="2685327" y="185195"/>
            <a:ext cx="37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Priorities for French development aid 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F72F08D4-8D08-3A4C-9426-A57771670126}"/>
              </a:ext>
            </a:extLst>
          </p:cNvPr>
          <p:cNvSpPr/>
          <p:nvPr/>
        </p:nvSpPr>
        <p:spPr>
          <a:xfrm>
            <a:off x="8808334" y="2245489"/>
            <a:ext cx="173620" cy="120376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83536"/>
              </p:ext>
            </p:extLst>
          </p:nvPr>
        </p:nvGraphicFramePr>
        <p:xfrm>
          <a:off x="138260" y="134397"/>
          <a:ext cx="8854910" cy="311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contre la faim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l’accès à la santé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l’accès à l’éducation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l’émancipation des femmes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crises humanitaires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2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/>
                        <a:t>Left-right</a:t>
                      </a:r>
                      <a:r>
                        <a:rPr lang="en-US" baseline="0" dirty="0"/>
                        <a:t>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01F5D1-1F14-EC46-89D2-B1E3E121B54B}"/>
              </a:ext>
            </a:extLst>
          </p:cNvPr>
          <p:cNvSpPr txBox="1"/>
          <p:nvPr/>
        </p:nvSpPr>
        <p:spPr>
          <a:xfrm>
            <a:off x="231789" y="3327618"/>
            <a:ext cx="82476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surprisingly, all of these areas are priorities for engaged and better educated audiences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Women are more likely to support fighting hunger and promoting health, but not women’s </a:t>
            </a:r>
          </a:p>
          <a:p>
            <a:r>
              <a:rPr lang="en-US" sz="1600" dirty="0"/>
              <a:t>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 has inconsistent effects – older respondents support fighting hunger, access </a:t>
            </a:r>
          </a:p>
          <a:p>
            <a:r>
              <a:rPr lang="en-US" sz="1600" dirty="0"/>
              <a:t>to education and women’s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Conservatives are less likely to support any area as a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Positive effects for employment</a:t>
            </a:r>
          </a:p>
        </p:txBody>
      </p:sp>
    </p:spTree>
    <p:extLst>
      <p:ext uri="{BB962C8B-B14F-4D97-AF65-F5344CB8AC3E}">
        <p14:creationId xmlns:p14="http://schemas.microsoft.com/office/powerpoint/2010/main" val="170822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vCommsLab Colours">
      <a:dk1>
        <a:srgbClr val="5C5C5B"/>
      </a:dk1>
      <a:lt1>
        <a:sysClr val="window" lastClr="FFFFFF"/>
      </a:lt1>
      <a:dk2>
        <a:srgbClr val="0E5793"/>
      </a:dk2>
      <a:lt2>
        <a:srgbClr val="E4E4E4"/>
      </a:lt2>
      <a:accent1>
        <a:srgbClr val="E3B82D"/>
      </a:accent1>
      <a:accent2>
        <a:srgbClr val="962D78"/>
      </a:accent2>
      <a:accent3>
        <a:srgbClr val="148AEE"/>
      </a:accent3>
      <a:accent4>
        <a:srgbClr val="E04046"/>
      </a:accent4>
      <a:accent5>
        <a:srgbClr val="2FB9B5"/>
      </a:accent5>
      <a:accent6>
        <a:srgbClr val="82AEAE"/>
      </a:accent6>
      <a:hlink>
        <a:srgbClr val="962D78"/>
      </a:hlink>
      <a:folHlink>
        <a:srgbClr val="4911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E8666C5AE4145AE2809A579A91D14" ma:contentTypeVersion="7" ma:contentTypeDescription="Crée un document." ma:contentTypeScope="" ma:versionID="e80d28ac1f705ead18168854c0f21819">
  <xsd:schema xmlns:xsd="http://www.w3.org/2001/XMLSchema" xmlns:xs="http://www.w3.org/2001/XMLSchema" xmlns:p="http://schemas.microsoft.com/office/2006/metadata/properties" xmlns:ns2="72ee060f-4cbc-4c28-8360-7a82636b8d53" xmlns:ns3="92f21ab9-e2f3-44e8-94a5-e7f423c40c6b" targetNamespace="http://schemas.microsoft.com/office/2006/metadata/properties" ma:root="true" ma:fieldsID="cde8596800e7b71af0dc188ebb71e024" ns2:_="" ns3:_="">
    <xsd:import namespace="72ee060f-4cbc-4c28-8360-7a82636b8d53"/>
    <xsd:import namespace="92f21ab9-e2f3-44e8-94a5-e7f423c40c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060f-4cbc-4c28-8360-7a82636b8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21ab9-e2f3-44e8-94a5-e7f423c40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100AB6-DDAF-4BCE-915E-D830A7231E57}"/>
</file>

<file path=customXml/itemProps2.xml><?xml version="1.0" encoding="utf-8"?>
<ds:datastoreItem xmlns:ds="http://schemas.openxmlformats.org/officeDocument/2006/customXml" ds:itemID="{07F69EAF-8464-40CD-8ECC-A4E92367FFDD}"/>
</file>

<file path=customXml/itemProps3.xml><?xml version="1.0" encoding="utf-8"?>
<ds:datastoreItem xmlns:ds="http://schemas.openxmlformats.org/officeDocument/2006/customXml" ds:itemID="{D9568294-0C84-451C-9572-59F852921F33}"/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1424</Words>
  <Application>Microsoft Macintosh PowerPoint</Application>
  <PresentationFormat>On-screen Show (16:9)</PresentationFormat>
  <Paragraphs>233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Lucida Grande</vt:lpstr>
      <vt:lpstr>Office Theme</vt:lpstr>
      <vt:lpstr>Wave 9 – Partner questions </vt:lpstr>
      <vt:lpstr>France: Aid, promises &amp; commitments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Union: Policies &amp; priorities</vt:lpstr>
      <vt:lpstr>PowerPoint Presentation</vt:lpstr>
      <vt:lpstr>PowerPoint Presentation</vt:lpstr>
      <vt:lpstr>Donations to INGOs</vt:lpstr>
      <vt:lpstr>PowerPoint Presentation</vt:lpstr>
      <vt:lpstr>Donations</vt:lpstr>
      <vt:lpstr>Is travel correlated with support for development / aid?</vt:lpstr>
      <vt:lpstr>PowerPoint Presentation</vt:lpstr>
      <vt:lpstr>PowerPoint Presentation</vt:lpstr>
      <vt:lpstr>PowerPoint Presentation</vt:lpstr>
      <vt:lpstr>Are ‘travelers’ more supportive of our issues?</vt:lpstr>
    </vt:vector>
  </TitlesOfParts>
  <Company>University of Oxford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Microsoft Office User</cp:lastModifiedBy>
  <cp:revision>92</cp:revision>
  <dcterms:created xsi:type="dcterms:W3CDTF">2017-01-19T16:42:43Z</dcterms:created>
  <dcterms:modified xsi:type="dcterms:W3CDTF">2018-03-12T11:29:31Z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0x010100E6EE8666C5AE4145AE2809A579A91D14</vt:lpwstr>
  </property>
</Properties>
</file>